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59" r:id="rId3"/>
    <p:sldId id="260" r:id="rId4"/>
    <p:sldId id="261" r:id="rId5"/>
    <p:sldId id="262" r:id="rId6"/>
    <p:sldId id="26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128"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C810466-A773-4725-9BB9-05D6B90566D8}" type="datetimeFigureOut">
              <a:rPr lang="en-US" smtClean="0"/>
              <a:t>07/29/2019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7E49DD8-E580-4FD0-98AD-1E5C3911431C}" type="slidenum">
              <a:rPr lang="en-US" smtClean="0"/>
              <a:t>‹#›</a:t>
            </a:fld>
            <a:endParaRPr lang="en-US"/>
          </a:p>
        </p:txBody>
      </p:sp>
    </p:spTree>
    <p:extLst>
      <p:ext uri="{BB962C8B-B14F-4D97-AF65-F5344CB8AC3E}">
        <p14:creationId xmlns:p14="http://schemas.microsoft.com/office/powerpoint/2010/main" val="4269043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Slide Image Placeholder 1"/>
          <p:cNvSpPr>
            <a:spLocks noGrp="1" noRot="1" noChangeAspect="1" noTextEdit="1"/>
          </p:cNvSpPr>
          <p:nvPr>
            <p:ph type="sldImg"/>
          </p:nvPr>
        </p:nvSpPr>
        <p:spPr bwMode="auto">
          <a:noFill/>
          <a:ln>
            <a:solidFill>
              <a:srgbClr val="000000"/>
            </a:solidFill>
            <a:miter lim="800000"/>
            <a:headEnd/>
            <a:tailEnd/>
          </a:ln>
        </p:spPr>
      </p:sp>
      <p:sp>
        <p:nvSpPr>
          <p:cNvPr id="59395"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20000"/>
          </a:bodyPr>
          <a:lstStyle/>
          <a:p>
            <a:r>
              <a:rPr lang="en-US" dirty="0" smtClean="0">
                <a:ea typeface="ＭＳ Ｐゴシック" pitchFamily="34" charset="-128"/>
              </a:rPr>
              <a:t>information…employees can be personally sued for breaches.</a:t>
            </a:r>
          </a:p>
          <a:p>
            <a:endParaRPr lang="en-US" dirty="0" smtClean="0">
              <a:ea typeface="ＭＳ Ｐゴシック" pitchFamily="34" charset="-128"/>
            </a:endParaRPr>
          </a:p>
          <a:p>
            <a:r>
              <a:rPr lang="en-US" b="1" u="sng" dirty="0" smtClean="0"/>
              <a:t>Data Confidentiality</a:t>
            </a:r>
            <a:endParaRPr lang="en-US" b="1" dirty="0" smtClean="0"/>
          </a:p>
          <a:p>
            <a:r>
              <a:rPr lang="en-US" dirty="0" smtClean="0"/>
              <a:t>The RMV system stores personal and confidential information. The Federal Driver Privacy Protection Act (DPPA) protects this information. The DPPA broadly defines personal information as information that identifies an individual, including an </a:t>
            </a:r>
            <a:r>
              <a:rPr lang="en-US" b="1" dirty="0" smtClean="0"/>
              <a:t>individual’s photograph, social security number, driver identification number, name, address, telephone number, and medical or disability information.</a:t>
            </a:r>
            <a:r>
              <a:rPr lang="en-US" dirty="0" smtClean="0"/>
              <a:t>  Specifically excluded from the definition of personal information is information on vehicular accidents, driving violations, and driver’s status.  </a:t>
            </a:r>
          </a:p>
          <a:p>
            <a:r>
              <a:rPr lang="en-US" dirty="0" smtClean="0"/>
              <a:t> </a:t>
            </a:r>
          </a:p>
          <a:p>
            <a:r>
              <a:rPr lang="en-US" dirty="0" smtClean="0"/>
              <a:t>The following rules apply for all personal information contained in RMV records:</a:t>
            </a:r>
          </a:p>
          <a:p>
            <a:r>
              <a:rPr lang="en-US" dirty="0" smtClean="0"/>
              <a:t> </a:t>
            </a:r>
          </a:p>
          <a:p>
            <a:pPr lvl="0"/>
            <a:r>
              <a:rPr lang="en-US" dirty="0" smtClean="0"/>
              <a:t>Personal information must not be visible to customers  </a:t>
            </a:r>
          </a:p>
          <a:p>
            <a:pPr lvl="0"/>
            <a:r>
              <a:rPr lang="en-US" dirty="0" smtClean="0"/>
              <a:t>Personal information must be shredded or deposited into a locked shredder box when no longer needed   </a:t>
            </a:r>
          </a:p>
          <a:p>
            <a:pPr lvl="0"/>
            <a:r>
              <a:rPr lang="en-US" dirty="0" smtClean="0"/>
              <a:t>Personal information must never be brought outside of the workplace, unless required to perform your job duties   </a:t>
            </a:r>
          </a:p>
          <a:p>
            <a:pPr lvl="0"/>
            <a:r>
              <a:rPr lang="en-US" dirty="0" smtClean="0"/>
              <a:t>Personal information must not be used in furtherance of any illegal act, including violation of any criminal or civil laws, for any political purpose, or for any commercial purpose  </a:t>
            </a:r>
          </a:p>
          <a:p>
            <a:pPr lvl="0"/>
            <a:r>
              <a:rPr lang="en-US" dirty="0" smtClean="0"/>
              <a:t>Personal information must never be disseminated, unless such dissemination is required by your job duties </a:t>
            </a:r>
          </a:p>
          <a:p>
            <a:pPr lvl="0"/>
            <a:r>
              <a:rPr lang="en-US" dirty="0" smtClean="0"/>
              <a:t>Personal information must never be sold or bartered.  You must never charge a fee for, or receive any other consideration for, RMV System information</a:t>
            </a:r>
          </a:p>
          <a:p>
            <a:pPr lvl="0"/>
            <a:r>
              <a:rPr lang="en-US" dirty="0" smtClean="0"/>
              <a:t>You must never knowingly obtain, disclose, or use RMV System information for a purpose not permitted under 18 USC §2721.  If you do, you will be liable to the individual to whom the personal information pertains  </a:t>
            </a:r>
          </a:p>
          <a:p>
            <a:pPr lvl="0"/>
            <a:r>
              <a:rPr lang="en-US" dirty="0" smtClean="0"/>
              <a:t>You must never misrepresent your identity or make a false statement in connection with any request for personal information with the intent to obtain personal information in a manner not authorized</a:t>
            </a:r>
            <a:endParaRPr lang="en-US" dirty="0" smtClean="0">
              <a:ea typeface="ＭＳ Ｐゴシック" pitchFamily="34" charset="-128"/>
            </a:endParaRPr>
          </a:p>
          <a:p>
            <a:endParaRPr lang="en-US" dirty="0" smtClean="0">
              <a:ea typeface="ＭＳ Ｐゴシック" pitchFamily="34" charset="-128"/>
            </a:endParaRPr>
          </a:p>
        </p:txBody>
      </p:sp>
      <p:sp>
        <p:nvSpPr>
          <p:cNvPr id="59396" name="Slide Number Placeholder 3"/>
          <p:cNvSpPr>
            <a:spLocks noGrp="1"/>
          </p:cNvSpPr>
          <p:nvPr>
            <p:ph type="sldNum" sz="quarter" idx="5"/>
          </p:nvPr>
        </p:nvSpPr>
        <p:spPr bwMode="auto">
          <a:noFill/>
          <a:ln>
            <a:miter lim="800000"/>
            <a:headEnd/>
            <a:tailEnd/>
          </a:ln>
        </p:spPr>
        <p:txBody>
          <a:bodyPr/>
          <a:lstStyle/>
          <a:p>
            <a:fld id="{F1B30F07-0111-46D1-80AB-F65ED36C7153}" type="slidenum">
              <a:rPr lang="en-US" smtClean="0">
                <a:latin typeface="Calibri" pitchFamily="34" charset="0"/>
                <a:ea typeface="ＭＳ Ｐゴシック" pitchFamily="34" charset="-128"/>
              </a:rPr>
              <a:pPr/>
              <a:t>1</a:t>
            </a:fld>
            <a:endParaRPr lang="en-US" dirty="0" smtClean="0">
              <a:latin typeface="Calibri" pitchFamily="34" charset="0"/>
              <a:ea typeface="ＭＳ Ｐゴシック" pitchFamily="34" charset="-128"/>
            </a:endParaRPr>
          </a:p>
        </p:txBody>
      </p:sp>
    </p:spTree>
    <p:extLst>
      <p:ext uri="{BB962C8B-B14F-4D97-AF65-F5344CB8AC3E}">
        <p14:creationId xmlns:p14="http://schemas.microsoft.com/office/powerpoint/2010/main" val="4450776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ide Image Placeholder 1"/>
          <p:cNvSpPr>
            <a:spLocks noGrp="1" noRot="1" noChangeAspect="1" noTextEdit="1"/>
          </p:cNvSpPr>
          <p:nvPr>
            <p:ph type="sldImg"/>
          </p:nvPr>
        </p:nvSpPr>
        <p:spPr bwMode="auto">
          <a:noFill/>
          <a:ln>
            <a:solidFill>
              <a:srgbClr val="000000"/>
            </a:solidFill>
            <a:miter lim="800000"/>
            <a:headEnd/>
            <a:tailEnd/>
          </a:ln>
        </p:spPr>
      </p:sp>
      <p:sp>
        <p:nvSpPr>
          <p:cNvPr id="6144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ea typeface="ＭＳ Ｐゴシック" pitchFamily="34" charset="-128"/>
              </a:rPr>
              <a:t>Review slide…employees can be </a:t>
            </a:r>
            <a:r>
              <a:rPr lang="en-US" b="1" u="sng" dirty="0" smtClean="0">
                <a:ea typeface="ＭＳ Ｐゴシック" pitchFamily="34" charset="-128"/>
              </a:rPr>
              <a:t>personally sued</a:t>
            </a:r>
            <a:r>
              <a:rPr lang="en-US" dirty="0" smtClean="0">
                <a:ea typeface="ＭＳ Ｐゴシック" pitchFamily="34" charset="-128"/>
              </a:rPr>
              <a:t> for breaches... </a:t>
            </a:r>
          </a:p>
          <a:p>
            <a:r>
              <a:rPr lang="en-US" dirty="0" smtClean="0">
                <a:ea typeface="ＭＳ Ｐゴシック" pitchFamily="34" charset="-128"/>
              </a:rPr>
              <a:t>$2500 Minimum fine per individual</a:t>
            </a:r>
          </a:p>
          <a:p>
            <a:r>
              <a:rPr lang="en-US" dirty="0" smtClean="0">
                <a:ea typeface="ＭＳ Ｐゴシック" pitchFamily="34" charset="-128"/>
              </a:rPr>
              <a:t>$5,000</a:t>
            </a:r>
            <a:r>
              <a:rPr lang="en-US" baseline="0" dirty="0" smtClean="0">
                <a:ea typeface="ＭＳ Ｐゴシック" pitchFamily="34" charset="-128"/>
              </a:rPr>
              <a:t> fine per </a:t>
            </a:r>
            <a:r>
              <a:rPr lang="en-US" baseline="0" smtClean="0">
                <a:ea typeface="ＭＳ Ｐゴシック" pitchFamily="34" charset="-128"/>
              </a:rPr>
              <a:t>instance per day.</a:t>
            </a:r>
            <a:endParaRPr lang="en-US" smtClean="0">
              <a:ea typeface="ＭＳ Ｐゴシック" pitchFamily="34" charset="-128"/>
            </a:endParaRPr>
          </a:p>
          <a:p>
            <a:endParaRPr lang="en-US" dirty="0" smtClean="0">
              <a:ea typeface="ＭＳ Ｐゴシック" pitchFamily="34" charset="-128"/>
            </a:endParaRPr>
          </a:p>
          <a:p>
            <a:r>
              <a:rPr lang="en-US" dirty="0" smtClean="0">
                <a:ea typeface="ＭＳ Ｐゴシック" pitchFamily="34" charset="-128"/>
              </a:rPr>
              <a:t>CSRs  have access to the above information through the ALARS system and the information provided by the customer. Do not share the information with anyone, do not write down the information.</a:t>
            </a:r>
          </a:p>
          <a:p>
            <a:r>
              <a:rPr lang="en-US" dirty="0" smtClean="0">
                <a:ea typeface="ＭＳ Ｐゴシック" pitchFamily="34" charset="-128"/>
              </a:rPr>
              <a:t>The consequences of not complying with these guidelines is that you will be Progressively disciplined which includes being fired as well as be punished to the full extent of the law. </a:t>
            </a:r>
          </a:p>
          <a:p>
            <a:endParaRPr lang="en-US" dirty="0" smtClean="0">
              <a:ea typeface="ＭＳ Ｐゴシック" pitchFamily="34" charset="-128"/>
            </a:endParaRPr>
          </a:p>
        </p:txBody>
      </p:sp>
      <p:sp>
        <p:nvSpPr>
          <p:cNvPr id="61444" name="Slide Number Placeholder 3"/>
          <p:cNvSpPr>
            <a:spLocks noGrp="1"/>
          </p:cNvSpPr>
          <p:nvPr>
            <p:ph type="sldNum" sz="quarter" idx="5"/>
          </p:nvPr>
        </p:nvSpPr>
        <p:spPr bwMode="auto">
          <a:noFill/>
          <a:ln>
            <a:miter lim="800000"/>
            <a:headEnd/>
            <a:tailEnd/>
          </a:ln>
        </p:spPr>
        <p:txBody>
          <a:bodyPr/>
          <a:lstStyle/>
          <a:p>
            <a:fld id="{29FBF188-0EDE-422F-8F84-984459101304}" type="slidenum">
              <a:rPr lang="en-US" smtClean="0">
                <a:latin typeface="Calibri" pitchFamily="34" charset="0"/>
                <a:ea typeface="ＭＳ Ｐゴシック" pitchFamily="34" charset="-128"/>
              </a:rPr>
              <a:pPr/>
              <a:t>2</a:t>
            </a:fld>
            <a:endParaRPr lang="en-US" dirty="0" smtClean="0">
              <a:latin typeface="Calibri" pitchFamily="34" charset="0"/>
              <a:ea typeface="ＭＳ Ｐゴシック" pitchFamily="34" charset="-128"/>
            </a:endParaRPr>
          </a:p>
        </p:txBody>
      </p:sp>
    </p:spTree>
    <p:extLst>
      <p:ext uri="{BB962C8B-B14F-4D97-AF65-F5344CB8AC3E}">
        <p14:creationId xmlns:p14="http://schemas.microsoft.com/office/powerpoint/2010/main" val="62359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bwMode="auto">
          <a:noFill/>
          <a:ln>
            <a:solidFill>
              <a:srgbClr val="000000"/>
            </a:solidFill>
            <a:miter lim="800000"/>
            <a:headEnd/>
            <a:tailEnd/>
          </a:ln>
        </p:spPr>
      </p:sp>
      <p:sp>
        <p:nvSpPr>
          <p:cNvPr id="6041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ea typeface="ＭＳ Ｐゴシック" pitchFamily="34" charset="-128"/>
              </a:rPr>
              <a:t>Why this information should</a:t>
            </a:r>
            <a:r>
              <a:rPr lang="en-US" baseline="0" dirty="0" smtClean="0">
                <a:ea typeface="ＭＳ Ｐゴシック" pitchFamily="34" charset="-128"/>
              </a:rPr>
              <a:t> be</a:t>
            </a:r>
            <a:r>
              <a:rPr lang="en-US" dirty="0" smtClean="0">
                <a:ea typeface="ＭＳ Ｐゴシック" pitchFamily="34" charset="-128"/>
              </a:rPr>
              <a:t> protected?</a:t>
            </a:r>
          </a:p>
          <a:p>
            <a:r>
              <a:rPr lang="en-US" dirty="0" smtClean="0">
                <a:ea typeface="ＭＳ Ｐゴシック" pitchFamily="34" charset="-128"/>
              </a:rPr>
              <a:t>This information must be protected to help prevent the Illegal sale of credit card numbers </a:t>
            </a:r>
            <a:r>
              <a:rPr lang="en-US" sz="1400" dirty="0">
                <a:ea typeface="ＭＳ Ｐゴシック" pitchFamily="34" charset="-128"/>
              </a:rPr>
              <a:t>on the Internet.  </a:t>
            </a:r>
            <a:r>
              <a:rPr lang="en-US" dirty="0" smtClean="0">
                <a:ea typeface="ＭＳ Ｐゴシック" pitchFamily="34" charset="-128"/>
              </a:rPr>
              <a:t>Protect against illegal Individual purchases using unauthorized credit cards and Identity theft for the purpose of procuring credit, gaining a title to an automobile cannot be achieved. This is covered in more detail</a:t>
            </a:r>
            <a:r>
              <a:rPr lang="en-US" baseline="0" dirty="0" smtClean="0">
                <a:ea typeface="ＭＳ Ｐゴシック" pitchFamily="34" charset="-128"/>
              </a:rPr>
              <a:t> with the PCI policy.  </a:t>
            </a:r>
            <a:endParaRPr lang="en-US" dirty="0" smtClean="0">
              <a:ea typeface="ＭＳ Ｐゴシック" pitchFamily="34" charset="-128"/>
            </a:endParaRPr>
          </a:p>
          <a:p>
            <a:endParaRPr lang="en-US" dirty="0" smtClean="0">
              <a:ea typeface="ＭＳ Ｐゴシック" pitchFamily="34" charset="-128"/>
            </a:endParaRPr>
          </a:p>
          <a:p>
            <a:r>
              <a:rPr lang="en-US" dirty="0" smtClean="0">
                <a:ea typeface="ＭＳ Ｐゴシック" pitchFamily="34" charset="-128"/>
              </a:rPr>
              <a:t>In addition, claiming a false identity for the purposes of acquiring a driver’s license, passport, or alien registration status. Locating the address or telephone number of someone whose contact information is not available from public sources. (www.privacyassociation.org)</a:t>
            </a:r>
          </a:p>
          <a:p>
            <a:endParaRPr lang="en-US" sz="1400" dirty="0">
              <a:ea typeface="ＭＳ Ｐゴシック" pitchFamily="34" charset="-128"/>
            </a:endParaRPr>
          </a:p>
          <a:p>
            <a:r>
              <a:rPr lang="en-US" sz="1400" dirty="0">
                <a:ea typeface="ＭＳ Ｐゴシック" pitchFamily="34" charset="-128"/>
              </a:rPr>
              <a:t>DPPA will be discussed in every training you take.</a:t>
            </a:r>
          </a:p>
          <a:p>
            <a:endParaRPr lang="en-US" dirty="0" smtClean="0">
              <a:ea typeface="ＭＳ Ｐゴシック" pitchFamily="34" charset="-128"/>
            </a:endParaRPr>
          </a:p>
          <a:p>
            <a:endParaRPr lang="en-US" dirty="0" smtClean="0">
              <a:ea typeface="ＭＳ Ｐゴシック" pitchFamily="34" charset="-128"/>
            </a:endParaRPr>
          </a:p>
        </p:txBody>
      </p:sp>
      <p:sp>
        <p:nvSpPr>
          <p:cNvPr id="60420" name="Slide Number Placeholder 3"/>
          <p:cNvSpPr>
            <a:spLocks noGrp="1"/>
          </p:cNvSpPr>
          <p:nvPr>
            <p:ph type="sldNum" sz="quarter" idx="5"/>
          </p:nvPr>
        </p:nvSpPr>
        <p:spPr bwMode="auto">
          <a:noFill/>
          <a:ln>
            <a:miter lim="800000"/>
            <a:headEnd/>
            <a:tailEnd/>
          </a:ln>
        </p:spPr>
        <p:txBody>
          <a:bodyPr/>
          <a:lstStyle/>
          <a:p>
            <a:fld id="{7CE6DC53-A0A7-4E52-BF86-2D2B49A00988}" type="slidenum">
              <a:rPr lang="en-US" smtClean="0">
                <a:latin typeface="Calibri" pitchFamily="34" charset="0"/>
                <a:ea typeface="ＭＳ Ｐゴシック" pitchFamily="34" charset="-128"/>
              </a:rPr>
              <a:pPr/>
              <a:t>3</a:t>
            </a:fld>
            <a:endParaRPr lang="en-US" dirty="0" smtClean="0">
              <a:latin typeface="Calibri" pitchFamily="34" charset="0"/>
              <a:ea typeface="ＭＳ Ｐゴシック" pitchFamily="34" charset="-128"/>
            </a:endParaRPr>
          </a:p>
        </p:txBody>
      </p:sp>
    </p:spTree>
    <p:extLst>
      <p:ext uri="{BB962C8B-B14F-4D97-AF65-F5344CB8AC3E}">
        <p14:creationId xmlns:p14="http://schemas.microsoft.com/office/powerpoint/2010/main" val="13958072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bwMode="auto">
          <a:noFill/>
          <a:ln>
            <a:solidFill>
              <a:srgbClr val="000000"/>
            </a:solidFill>
            <a:miter lim="800000"/>
            <a:headEnd/>
            <a:tailEnd/>
          </a:ln>
        </p:spPr>
      </p:sp>
      <p:sp>
        <p:nvSpPr>
          <p:cNvPr id="62467" name="Notes Placeholder 2"/>
          <p:cNvSpPr>
            <a:spLocks noGrp="1"/>
          </p:cNvSpPr>
          <p:nvPr>
            <p:ph type="body" idx="1"/>
          </p:nvPr>
        </p:nvSpPr>
        <p:spPr bwMode="auto">
          <a:noFill/>
        </p:spPr>
        <p:txBody>
          <a:bodyPr wrap="square" numCol="1" anchor="t" anchorCtr="0" compatLnSpc="1">
            <a:prstTxWarp prst="textNoShape">
              <a:avLst/>
            </a:prstTxWarp>
            <a:normAutofit fontScale="85000" lnSpcReduction="20000"/>
          </a:bodyPr>
          <a:lstStyle/>
          <a:p>
            <a:r>
              <a:rPr lang="en-US" dirty="0" smtClean="0">
                <a:ea typeface="ＭＳ Ｐゴシック" pitchFamily="34" charset="-128"/>
              </a:rPr>
              <a:t>information…employees can be personally sued for breaches.</a:t>
            </a:r>
          </a:p>
          <a:p>
            <a:endParaRPr lang="en-US" dirty="0" smtClean="0">
              <a:ea typeface="ＭＳ Ｐゴシック" pitchFamily="34" charset="-128"/>
            </a:endParaRPr>
          </a:p>
          <a:p>
            <a:r>
              <a:rPr lang="en-US" b="1" u="sng" dirty="0" smtClean="0"/>
              <a:t>Data Confidentiality</a:t>
            </a:r>
            <a:endParaRPr lang="en-US" b="1" dirty="0" smtClean="0"/>
          </a:p>
          <a:p>
            <a:r>
              <a:rPr lang="en-US" dirty="0" smtClean="0"/>
              <a:t>The RMV system stores personal and confidential information. The Federal Driver Privacy Protection Act (DPPA) protects this information. The DPPA broadly defines personal information as information that identifies an individual, including an </a:t>
            </a:r>
            <a:r>
              <a:rPr lang="en-US" b="1" dirty="0" smtClean="0"/>
              <a:t>individual’s photograph, social security number, driver identification number, name, address, telephone number, and medical or disability information.</a:t>
            </a:r>
            <a:r>
              <a:rPr lang="en-US" dirty="0" smtClean="0"/>
              <a:t>  Specifically excluded from the definition of personal information is information on vehicular accidents, driving violations, and driver’s status.  </a:t>
            </a:r>
          </a:p>
          <a:p>
            <a:r>
              <a:rPr lang="en-US" dirty="0" smtClean="0"/>
              <a:t> </a:t>
            </a:r>
          </a:p>
          <a:p>
            <a:r>
              <a:rPr lang="en-US" dirty="0" smtClean="0"/>
              <a:t>The following rules apply for all personal information contained in RMV records:</a:t>
            </a:r>
          </a:p>
          <a:p>
            <a:r>
              <a:rPr lang="en-US" dirty="0" smtClean="0"/>
              <a:t> </a:t>
            </a:r>
          </a:p>
          <a:p>
            <a:pPr lvl="0"/>
            <a:r>
              <a:rPr lang="en-US" dirty="0" smtClean="0"/>
              <a:t>Personal information must not be visible to customers  </a:t>
            </a:r>
          </a:p>
          <a:p>
            <a:pPr lvl="0"/>
            <a:r>
              <a:rPr lang="en-US" dirty="0" smtClean="0"/>
              <a:t>Personal information must be shredded or deposited into a locked shredder box when no longer needed   </a:t>
            </a:r>
          </a:p>
          <a:p>
            <a:pPr lvl="0"/>
            <a:r>
              <a:rPr lang="en-US" dirty="0" smtClean="0"/>
              <a:t>Personal information must never be brought outside of the workplace, unless required to perform your job duties   </a:t>
            </a:r>
          </a:p>
          <a:p>
            <a:pPr lvl="0"/>
            <a:r>
              <a:rPr lang="en-US" dirty="0" smtClean="0"/>
              <a:t>Personal information must not be used in furtherance of any illegal act, including violation of any criminal or civil laws, for any political purpose, or for any commercial purpose  </a:t>
            </a:r>
          </a:p>
          <a:p>
            <a:pPr lvl="0"/>
            <a:r>
              <a:rPr lang="en-US" dirty="0" smtClean="0"/>
              <a:t>Personal information must never be disseminated, unless such dissemination is required by your job duties </a:t>
            </a:r>
          </a:p>
          <a:p>
            <a:pPr lvl="0"/>
            <a:r>
              <a:rPr lang="en-US" dirty="0" smtClean="0"/>
              <a:t>Personal information must never be sold or bartered.  You must never charge a fee for, or receive any other consideration for, RMV System information</a:t>
            </a:r>
          </a:p>
          <a:p>
            <a:pPr lvl="0"/>
            <a:r>
              <a:rPr lang="en-US" dirty="0" smtClean="0"/>
              <a:t>You must never knowingly obtain, disclose, or use RMV System information for a purpose not permitted under 18 USC §2721.  If you do, you will be liable to the individual to whom the personal information pertains  </a:t>
            </a:r>
          </a:p>
          <a:p>
            <a:pPr lvl="0"/>
            <a:r>
              <a:rPr lang="en-US" dirty="0" smtClean="0"/>
              <a:t>You must never misrepresent your identity or make a false statement in connection with any request for personal information with the intent to obtain personal information in a manner not authorized</a:t>
            </a:r>
            <a:endParaRPr lang="en-US" dirty="0" smtClean="0">
              <a:ea typeface="ＭＳ Ｐゴシック" pitchFamily="34" charset="-128"/>
            </a:endParaRPr>
          </a:p>
        </p:txBody>
      </p:sp>
      <p:sp>
        <p:nvSpPr>
          <p:cNvPr id="62468" name="Slide Number Placeholder 3"/>
          <p:cNvSpPr>
            <a:spLocks noGrp="1"/>
          </p:cNvSpPr>
          <p:nvPr>
            <p:ph type="sldNum" sz="quarter" idx="5"/>
          </p:nvPr>
        </p:nvSpPr>
        <p:spPr bwMode="auto">
          <a:noFill/>
          <a:ln>
            <a:miter lim="800000"/>
            <a:headEnd/>
            <a:tailEnd/>
          </a:ln>
        </p:spPr>
        <p:txBody>
          <a:bodyPr/>
          <a:lstStyle/>
          <a:p>
            <a:fld id="{CA41F00A-B207-4D26-85EA-CDC4666777B7}" type="slidenum">
              <a:rPr lang="en-US" smtClean="0">
                <a:latin typeface="Calibri" pitchFamily="34" charset="0"/>
                <a:ea typeface="ＭＳ Ｐゴシック" pitchFamily="34" charset="-128"/>
              </a:rPr>
              <a:pPr/>
              <a:t>4</a:t>
            </a:fld>
            <a:endParaRPr lang="en-US" dirty="0" smtClean="0">
              <a:latin typeface="Calibri" pitchFamily="34" charset="0"/>
              <a:ea typeface="ＭＳ Ｐゴシック" pitchFamily="34" charset="-128"/>
            </a:endParaRPr>
          </a:p>
        </p:txBody>
      </p:sp>
    </p:spTree>
    <p:extLst>
      <p:ext uri="{BB962C8B-B14F-4D97-AF65-F5344CB8AC3E}">
        <p14:creationId xmlns:p14="http://schemas.microsoft.com/office/powerpoint/2010/main" val="29407606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registry must be PCI compliant</a:t>
            </a:r>
            <a:r>
              <a:rPr lang="en-US" baseline="0" dirty="0" smtClean="0"/>
              <a:t> when storing Credit card information. </a:t>
            </a:r>
          </a:p>
          <a:p>
            <a:endParaRPr lang="en-US" baseline="0" dirty="0" smtClean="0"/>
          </a:p>
          <a:p>
            <a:r>
              <a:rPr lang="en-US" baseline="0" dirty="0" smtClean="0"/>
              <a:t>In order to take credit card payments we must be compliant. The RMV </a:t>
            </a:r>
            <a:r>
              <a:rPr lang="en-US" dirty="0"/>
              <a:t>implemented the PCI compliance project this week (and much of it over the weekend!) The project allows the RMV to encrypt credit card numbers on all ALARS screens and functions which significantly increases the security of credit card data stored in our system.</a:t>
            </a:r>
          </a:p>
        </p:txBody>
      </p:sp>
      <p:sp>
        <p:nvSpPr>
          <p:cNvPr id="4" name="Slide Number Placeholder 3"/>
          <p:cNvSpPr>
            <a:spLocks noGrp="1"/>
          </p:cNvSpPr>
          <p:nvPr>
            <p:ph type="sldNum" sz="quarter" idx="10"/>
          </p:nvPr>
        </p:nvSpPr>
        <p:spPr/>
        <p:txBody>
          <a:bodyPr/>
          <a:lstStyle/>
          <a:p>
            <a:pPr>
              <a:defRPr/>
            </a:pPr>
            <a:fld id="{98D27F03-DA8D-408D-9103-68239AC5884C}" type="slidenum">
              <a:rPr lang="en-US" smtClean="0"/>
              <a:pPr>
                <a:defRPr/>
              </a:pPr>
              <a:t>5</a:t>
            </a:fld>
            <a:endParaRPr lang="en-US" dirty="0"/>
          </a:p>
        </p:txBody>
      </p:sp>
    </p:spTree>
    <p:extLst>
      <p:ext uri="{BB962C8B-B14F-4D97-AF65-F5344CB8AC3E}">
        <p14:creationId xmlns:p14="http://schemas.microsoft.com/office/powerpoint/2010/main" val="11993939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98D27F03-DA8D-408D-9103-68239AC5884C}" type="slidenum">
              <a:rPr lang="en-US" smtClean="0"/>
              <a:pPr>
                <a:defRPr/>
              </a:pPr>
              <a:t>6</a:t>
            </a:fld>
            <a:endParaRPr lang="en-US" dirty="0"/>
          </a:p>
        </p:txBody>
      </p:sp>
    </p:spTree>
    <p:extLst>
      <p:ext uri="{BB962C8B-B14F-4D97-AF65-F5344CB8AC3E}">
        <p14:creationId xmlns:p14="http://schemas.microsoft.com/office/powerpoint/2010/main" val="3259233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3EC0B9-A2A4-4DA4-B607-A62667E9CEAC}" type="datetimeFigureOut">
              <a:rPr lang="en-US" smtClean="0"/>
              <a:t>07/29/2019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2731600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3EC0B9-A2A4-4DA4-B607-A62667E9CEAC}" type="datetimeFigureOut">
              <a:rPr lang="en-US" smtClean="0"/>
              <a:t>07/29/2019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3022009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3EC0B9-A2A4-4DA4-B607-A62667E9CEAC}" type="datetimeFigureOut">
              <a:rPr lang="en-US" smtClean="0"/>
              <a:t>07/29/2019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29205913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8445500" y="6356350"/>
            <a:ext cx="365125" cy="365125"/>
          </a:xfrm>
        </p:spPr>
        <p:txBody>
          <a:bodyPr/>
          <a:lstStyle>
            <a:lvl1pPr>
              <a:defRPr/>
            </a:lvl1pPr>
          </a:lstStyle>
          <a:p>
            <a:pPr>
              <a:defRPr/>
            </a:pPr>
            <a:fld id="{12EBAA00-11E8-4093-8B44-0D5EEB88312D}" type="slidenum">
              <a:rPr lang="en-US"/>
              <a:pPr>
                <a:defRPr/>
              </a:pPr>
              <a:t>‹#›</a:t>
            </a:fld>
            <a:endParaRPr lang="en-US" dirty="0"/>
          </a:p>
        </p:txBody>
      </p:sp>
    </p:spTree>
    <p:extLst>
      <p:ext uri="{BB962C8B-B14F-4D97-AF65-F5344CB8AC3E}">
        <p14:creationId xmlns:p14="http://schemas.microsoft.com/office/powerpoint/2010/main" val="312209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Only">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8445500" y="6356350"/>
            <a:ext cx="365125" cy="365125"/>
          </a:xfrm>
        </p:spPr>
        <p:txBody>
          <a:bodyPr/>
          <a:lstStyle>
            <a:lvl1pPr>
              <a:defRPr/>
            </a:lvl1pPr>
          </a:lstStyle>
          <a:p>
            <a:pPr>
              <a:defRPr/>
            </a:pPr>
            <a:fld id="{12EBAA00-11E8-4093-8B44-0D5EEB88312D}" type="slidenum">
              <a:rPr lang="en-US"/>
              <a:pPr>
                <a:defRPr/>
              </a:pPr>
              <a:t>‹#›</a:t>
            </a:fld>
            <a:endParaRPr lang="en-US" dirty="0"/>
          </a:p>
        </p:txBody>
      </p:sp>
    </p:spTree>
    <p:extLst>
      <p:ext uri="{BB962C8B-B14F-4D97-AF65-F5344CB8AC3E}">
        <p14:creationId xmlns:p14="http://schemas.microsoft.com/office/powerpoint/2010/main" val="3122090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8445500" y="6356350"/>
            <a:ext cx="365125" cy="365125"/>
          </a:xfrm>
        </p:spPr>
        <p:txBody>
          <a:bodyPr/>
          <a:lstStyle>
            <a:lvl1pPr>
              <a:defRPr/>
            </a:lvl1pPr>
          </a:lstStyle>
          <a:p>
            <a:pPr>
              <a:defRPr/>
            </a:pPr>
            <a:fld id="{12EBAA00-11E8-4093-8B44-0D5EEB88312D}" type="slidenum">
              <a:rPr lang="en-US"/>
              <a:pPr>
                <a:defRPr/>
              </a:pPr>
              <a:t>‹#›</a:t>
            </a:fld>
            <a:endParaRPr lang="en-US" dirty="0"/>
          </a:p>
        </p:txBody>
      </p:sp>
    </p:spTree>
    <p:extLst>
      <p:ext uri="{BB962C8B-B14F-4D97-AF65-F5344CB8AC3E}">
        <p14:creationId xmlns:p14="http://schemas.microsoft.com/office/powerpoint/2010/main" val="31220905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4_Title Only">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8445500" y="6356350"/>
            <a:ext cx="365125" cy="365125"/>
          </a:xfrm>
        </p:spPr>
        <p:txBody>
          <a:bodyPr/>
          <a:lstStyle>
            <a:lvl1pPr>
              <a:defRPr/>
            </a:lvl1pPr>
          </a:lstStyle>
          <a:p>
            <a:pPr>
              <a:defRPr/>
            </a:pPr>
            <a:fld id="{12EBAA00-11E8-4093-8B44-0D5EEB88312D}" type="slidenum">
              <a:rPr lang="en-US"/>
              <a:pPr>
                <a:defRPr/>
              </a:pPr>
              <a:t>‹#›</a:t>
            </a:fld>
            <a:endParaRPr lang="en-US" dirty="0"/>
          </a:p>
        </p:txBody>
      </p:sp>
    </p:spTree>
    <p:extLst>
      <p:ext uri="{BB962C8B-B14F-4D97-AF65-F5344CB8AC3E}">
        <p14:creationId xmlns:p14="http://schemas.microsoft.com/office/powerpoint/2010/main" val="3122090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Only">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8445500" y="6356350"/>
            <a:ext cx="365125" cy="365125"/>
          </a:xfrm>
        </p:spPr>
        <p:txBody>
          <a:bodyPr/>
          <a:lstStyle>
            <a:lvl1pPr>
              <a:defRPr/>
            </a:lvl1pPr>
          </a:lstStyle>
          <a:p>
            <a:pPr>
              <a:defRPr/>
            </a:pPr>
            <a:fld id="{12EBAA00-11E8-4093-8B44-0D5EEB88312D}" type="slidenum">
              <a:rPr lang="en-US"/>
              <a:pPr>
                <a:defRPr/>
              </a:pPr>
              <a:t>‹#›</a:t>
            </a:fld>
            <a:endParaRPr lang="en-US" dirty="0"/>
          </a:p>
        </p:txBody>
      </p:sp>
    </p:spTree>
    <p:extLst>
      <p:ext uri="{BB962C8B-B14F-4D97-AF65-F5344CB8AC3E}">
        <p14:creationId xmlns:p14="http://schemas.microsoft.com/office/powerpoint/2010/main" val="3122090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6_Title Only">
    <p:spTree>
      <p:nvGrpSpPr>
        <p:cNvPr id="1" name=""/>
        <p:cNvGrpSpPr/>
        <p:nvPr/>
      </p:nvGrpSpPr>
      <p:grpSpPr>
        <a:xfrm>
          <a:off x="0" y="0"/>
          <a:ext cx="0" cy="0"/>
          <a:chOff x="0" y="0"/>
          <a:chExt cx="0" cy="0"/>
        </a:xfrm>
      </p:grpSpPr>
      <p:sp>
        <p:nvSpPr>
          <p:cNvPr id="2" name="Rectangle 8"/>
          <p:cNvSpPr>
            <a:spLocks noGrp="1" noChangeArrowheads="1"/>
          </p:cNvSpPr>
          <p:nvPr>
            <p:ph type="sldNum" sz="quarter" idx="10"/>
          </p:nvPr>
        </p:nvSpPr>
        <p:spPr>
          <a:xfrm>
            <a:off x="8445500" y="6356350"/>
            <a:ext cx="365125" cy="365125"/>
          </a:xfrm>
        </p:spPr>
        <p:txBody>
          <a:bodyPr/>
          <a:lstStyle>
            <a:lvl1pPr>
              <a:defRPr/>
            </a:lvl1pPr>
          </a:lstStyle>
          <a:p>
            <a:pPr>
              <a:defRPr/>
            </a:pPr>
            <a:fld id="{12EBAA00-11E8-4093-8B44-0D5EEB88312D}" type="slidenum">
              <a:rPr lang="en-US"/>
              <a:pPr>
                <a:defRPr/>
              </a:pPr>
              <a:t>‹#›</a:t>
            </a:fld>
            <a:endParaRPr lang="en-US" dirty="0"/>
          </a:p>
        </p:txBody>
      </p:sp>
    </p:spTree>
    <p:extLst>
      <p:ext uri="{BB962C8B-B14F-4D97-AF65-F5344CB8AC3E}">
        <p14:creationId xmlns:p14="http://schemas.microsoft.com/office/powerpoint/2010/main" val="312209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53EC0B9-A2A4-4DA4-B607-A62667E9CEAC}" type="datetimeFigureOut">
              <a:rPr lang="en-US" smtClean="0"/>
              <a:t>07/29/2019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2615049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53EC0B9-A2A4-4DA4-B607-A62667E9CEAC}" type="datetimeFigureOut">
              <a:rPr lang="en-US" smtClean="0"/>
              <a:t>07/29/2019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22772751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53EC0B9-A2A4-4DA4-B607-A62667E9CEAC}" type="datetimeFigureOut">
              <a:rPr lang="en-US" smtClean="0"/>
              <a:t>07/29/2019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3127109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53EC0B9-A2A4-4DA4-B607-A62667E9CEAC}" type="datetimeFigureOut">
              <a:rPr lang="en-US" smtClean="0"/>
              <a:t>07/29/2019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2971356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53EC0B9-A2A4-4DA4-B607-A62667E9CEAC}" type="datetimeFigureOut">
              <a:rPr lang="en-US" smtClean="0"/>
              <a:t>07/29/2019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38483614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3EC0B9-A2A4-4DA4-B607-A62667E9CEAC}" type="datetimeFigureOut">
              <a:rPr lang="en-US" smtClean="0"/>
              <a:t>07/29/2019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26521949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3EC0B9-A2A4-4DA4-B607-A62667E9CEAC}" type="datetimeFigureOut">
              <a:rPr lang="en-US" smtClean="0"/>
              <a:t>07/29/2019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1401524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53EC0B9-A2A4-4DA4-B607-A62667E9CEAC}" type="datetimeFigureOut">
              <a:rPr lang="en-US" smtClean="0"/>
              <a:t>07/29/2019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CD7CB2-97FE-45D7-BB08-121E8A3DC4D1}" type="slidenum">
              <a:rPr lang="en-US" smtClean="0"/>
              <a:t>‹#›</a:t>
            </a:fld>
            <a:endParaRPr lang="en-US"/>
          </a:p>
        </p:txBody>
      </p:sp>
    </p:spTree>
    <p:extLst>
      <p:ext uri="{BB962C8B-B14F-4D97-AF65-F5344CB8AC3E}">
        <p14:creationId xmlns:p14="http://schemas.microsoft.com/office/powerpoint/2010/main" val="37707552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EC0B9-A2A4-4DA4-B607-A62667E9CEAC}" type="datetimeFigureOut">
              <a:rPr lang="en-US" smtClean="0"/>
              <a:t>07/29/2019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6CD7CB2-97FE-45D7-BB08-121E8A3DC4D1}" type="slidenum">
              <a:rPr lang="en-US" smtClean="0"/>
              <a:t>‹#›</a:t>
            </a:fld>
            <a:endParaRPr lang="en-US"/>
          </a:p>
        </p:txBody>
      </p:sp>
    </p:spTree>
    <p:extLst>
      <p:ext uri="{BB962C8B-B14F-4D97-AF65-F5344CB8AC3E}">
        <p14:creationId xmlns:p14="http://schemas.microsoft.com/office/powerpoint/2010/main" val="12980175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17.xml"/><Relationship Id="rId4" Type="http://schemas.openxmlformats.org/officeDocument/2006/relationships/audio" Target="../media/audio1.wav"/></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1"/>
          <p:cNvSpPr>
            <a:spLocks noGrp="1"/>
          </p:cNvSpPr>
          <p:nvPr>
            <p:ph type="sldNum" sz="quarter" idx="10"/>
          </p:nvPr>
        </p:nvSpPr>
        <p:spPr bwMode="auto">
          <a:noFill/>
          <a:ln>
            <a:miter lim="800000"/>
            <a:headEnd/>
            <a:tailEnd/>
          </a:ln>
        </p:spPr>
        <p:txBody>
          <a:bodyPr/>
          <a:lstStyle/>
          <a:p>
            <a:fld id="{3499B2DA-05BA-4E05-8890-C3C2144389EE}" type="slidenum">
              <a:rPr lang="en-US" smtClean="0">
                <a:latin typeface="ITC Eras Std Medium"/>
                <a:ea typeface="ＭＳ Ｐゴシック" pitchFamily="34" charset="-128"/>
              </a:rPr>
              <a:pPr/>
              <a:t>1</a:t>
            </a:fld>
            <a:endParaRPr lang="en-US" dirty="0" smtClean="0">
              <a:latin typeface="ITC Eras Std Medium"/>
              <a:ea typeface="ＭＳ Ｐゴシック" pitchFamily="34" charset="-128"/>
            </a:endParaRPr>
          </a:p>
        </p:txBody>
      </p:sp>
      <p:sp>
        <p:nvSpPr>
          <p:cNvPr id="26627" name="TextBox 2"/>
          <p:cNvSpPr txBox="1">
            <a:spLocks noChangeArrowheads="1"/>
          </p:cNvSpPr>
          <p:nvPr/>
        </p:nvSpPr>
        <p:spPr bwMode="auto">
          <a:xfrm>
            <a:off x="803275" y="360363"/>
            <a:ext cx="3505200" cy="369887"/>
          </a:xfrm>
          <a:prstGeom prst="rect">
            <a:avLst/>
          </a:prstGeom>
          <a:noFill/>
          <a:ln w="9525">
            <a:noFill/>
            <a:miter lim="800000"/>
            <a:headEnd/>
            <a:tailEnd/>
          </a:ln>
        </p:spPr>
        <p:txBody>
          <a:bodyPr>
            <a:spAutoFit/>
          </a:bodyPr>
          <a:lstStyle/>
          <a:p>
            <a:r>
              <a:rPr lang="en-US" dirty="0"/>
              <a:t>RMV Website</a:t>
            </a:r>
          </a:p>
        </p:txBody>
      </p:sp>
      <p:sp>
        <p:nvSpPr>
          <p:cNvPr id="4" name="Title 3"/>
          <p:cNvSpPr txBox="1">
            <a:spLocks/>
          </p:cNvSpPr>
          <p:nvPr/>
        </p:nvSpPr>
        <p:spPr>
          <a:xfrm>
            <a:off x="1" y="0"/>
            <a:ext cx="4410074" cy="904876"/>
          </a:xfrm>
          <a:prstGeom prst="rect">
            <a:avLst/>
          </a:prstGeom>
          <a:solidFill>
            <a:srgbClr val="0070C0"/>
          </a:solidFill>
          <a:ln>
            <a:solidFill>
              <a:schemeClr val="tx2">
                <a:lumMod val="60000"/>
                <a:lumOff val="40000"/>
              </a:schemeClr>
            </a:solidFill>
          </a:ln>
        </p:spPr>
        <p:style>
          <a:lnRef idx="1">
            <a:schemeClr val="accent2"/>
          </a:lnRef>
          <a:fillRef idx="2">
            <a:schemeClr val="accent2"/>
          </a:fillRef>
          <a:effectRef idx="1">
            <a:schemeClr val="accent2"/>
          </a:effectRef>
          <a:fontRef idx="minor">
            <a:schemeClr val="dk1"/>
          </a:fontRef>
        </p:style>
        <p:txBody>
          <a:bodyPr anchor="ctr"/>
          <a:lstStyle/>
          <a:p>
            <a:pPr algn="ctr" eaLnBrk="0" hangingPunct="0">
              <a:defRPr/>
            </a:pPr>
            <a:endParaRPr lang="en-US" sz="3600" dirty="0">
              <a:solidFill>
                <a:schemeClr val="bg1"/>
              </a:solidFill>
            </a:endParaRPr>
          </a:p>
          <a:p>
            <a:pPr algn="ctr" eaLnBrk="0" hangingPunct="0">
              <a:defRPr/>
            </a:pPr>
            <a:r>
              <a:rPr lang="en-US" sz="3600" dirty="0">
                <a:solidFill>
                  <a:schemeClr val="bg1"/>
                </a:solidFill>
              </a:rPr>
              <a:t> </a:t>
            </a:r>
          </a:p>
          <a:p>
            <a:pPr algn="ctr" eaLnBrk="0" hangingPunct="0">
              <a:defRPr/>
            </a:pPr>
            <a:endParaRPr lang="en-US" sz="4400" b="1" dirty="0">
              <a:solidFill>
                <a:schemeClr val="bg1"/>
              </a:solidFill>
              <a:latin typeface="+mj-lt"/>
            </a:endParaRPr>
          </a:p>
        </p:txBody>
      </p:sp>
      <p:sp>
        <p:nvSpPr>
          <p:cNvPr id="5" name="TextBox 4"/>
          <p:cNvSpPr txBox="1"/>
          <p:nvPr/>
        </p:nvSpPr>
        <p:spPr>
          <a:xfrm>
            <a:off x="0" y="56346"/>
            <a:ext cx="4387849" cy="954107"/>
          </a:xfrm>
          <a:prstGeom prst="rect">
            <a:avLst/>
          </a:prstGeom>
          <a:noFill/>
        </p:spPr>
        <p:txBody>
          <a:bodyPr wrap="square">
            <a:spAutoFit/>
          </a:bodyPr>
          <a:lstStyle/>
          <a:p>
            <a:pPr algn="ctr">
              <a:defRPr/>
            </a:pPr>
            <a:r>
              <a:rPr lang="en-US" sz="2800" b="1" dirty="0">
                <a:solidFill>
                  <a:schemeClr val="bg1"/>
                </a:solidFill>
                <a:latin typeface="+mn-lt"/>
                <a:ea typeface="+mn-ea"/>
              </a:rPr>
              <a:t>Driver Privacy Protection Act</a:t>
            </a:r>
            <a:endParaRPr lang="en-US" sz="2800" b="1" dirty="0">
              <a:solidFill>
                <a:schemeClr val="bg1"/>
              </a:solidFill>
              <a:latin typeface="Arial" charset="0"/>
              <a:ea typeface="ＭＳ Ｐゴシック" charset="-128"/>
            </a:endParaRPr>
          </a:p>
        </p:txBody>
      </p:sp>
      <p:sp>
        <p:nvSpPr>
          <p:cNvPr id="6" name="TextBox 5"/>
          <p:cNvSpPr txBox="1"/>
          <p:nvPr/>
        </p:nvSpPr>
        <p:spPr>
          <a:xfrm>
            <a:off x="187325" y="1747838"/>
            <a:ext cx="8623300" cy="3538537"/>
          </a:xfrm>
          <a:prstGeom prst="rect">
            <a:avLst/>
          </a:prstGeom>
          <a:noFill/>
        </p:spPr>
        <p:txBody>
          <a:bodyPr>
            <a:spAutoFit/>
          </a:bodyPr>
          <a:lstStyle/>
          <a:p>
            <a:pPr>
              <a:buClr>
                <a:srgbClr val="0070C0"/>
              </a:buClr>
              <a:defRPr/>
            </a:pPr>
            <a:r>
              <a:rPr lang="en-US" sz="3200" i="1" dirty="0">
                <a:latin typeface="+mn-lt"/>
                <a:ea typeface="ＭＳ Ｐゴシック" charset="-128"/>
              </a:rPr>
              <a:t>Driver Privacy Protection Act</a:t>
            </a:r>
            <a:r>
              <a:rPr lang="en-US" sz="3200" dirty="0">
                <a:latin typeface="+mn-lt"/>
                <a:ea typeface="ＭＳ Ｐゴシック" charset="-128"/>
              </a:rPr>
              <a:t> = DPPA</a:t>
            </a:r>
            <a:br>
              <a:rPr lang="en-US" sz="3200" dirty="0">
                <a:latin typeface="+mn-lt"/>
                <a:ea typeface="ＭＳ Ｐゴシック" charset="-128"/>
              </a:rPr>
            </a:br>
            <a:endParaRPr lang="en-US" sz="3200" dirty="0">
              <a:latin typeface="+mn-lt"/>
              <a:ea typeface="ＭＳ Ｐゴシック" charset="-128"/>
            </a:endParaRPr>
          </a:p>
          <a:p>
            <a:pPr marL="457200" indent="-457200">
              <a:buClr>
                <a:srgbClr val="0070C0"/>
              </a:buClr>
              <a:buFont typeface="Wingdings" pitchFamily="2" charset="2"/>
              <a:buChar char="Ø"/>
              <a:defRPr/>
            </a:pPr>
            <a:r>
              <a:rPr lang="en-US" sz="3200" dirty="0">
                <a:latin typeface="+mn-lt"/>
                <a:ea typeface="ＭＳ Ｐゴシック" charset="-128"/>
              </a:rPr>
              <a:t>Federal law passed in 1994 </a:t>
            </a:r>
            <a:br>
              <a:rPr lang="en-US" sz="3200" dirty="0">
                <a:latin typeface="+mn-lt"/>
                <a:ea typeface="ＭＳ Ｐゴシック" charset="-128"/>
              </a:rPr>
            </a:br>
            <a:endParaRPr lang="en-US" sz="3200" dirty="0">
              <a:latin typeface="+mn-lt"/>
              <a:ea typeface="ＭＳ Ｐゴシック" charset="-128"/>
            </a:endParaRPr>
          </a:p>
          <a:p>
            <a:pPr marL="457200" indent="-457200">
              <a:buClr>
                <a:srgbClr val="0070C0"/>
              </a:buClr>
              <a:buFont typeface="Wingdings" pitchFamily="2" charset="2"/>
              <a:buChar char="Ø"/>
              <a:defRPr/>
            </a:pPr>
            <a:r>
              <a:rPr lang="en-US" sz="3200" dirty="0">
                <a:latin typeface="+mn-lt"/>
                <a:ea typeface="ＭＳ Ｐゴシック" charset="-128"/>
              </a:rPr>
              <a:t>Law prohibits the release of any personal information to an unauthorized person or persons.  </a:t>
            </a:r>
          </a:p>
        </p:txBody>
      </p:sp>
    </p:spTree>
    <p:extLst>
      <p:ext uri="{BB962C8B-B14F-4D97-AF65-F5344CB8AC3E}">
        <p14:creationId xmlns:p14="http://schemas.microsoft.com/office/powerpoint/2010/main" val="489177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1"/>
          <p:cNvSpPr>
            <a:spLocks noGrp="1"/>
          </p:cNvSpPr>
          <p:nvPr>
            <p:ph type="sldNum" sz="quarter" idx="10"/>
          </p:nvPr>
        </p:nvSpPr>
        <p:spPr bwMode="auto">
          <a:noFill/>
          <a:ln>
            <a:miter lim="800000"/>
            <a:headEnd/>
            <a:tailEnd/>
          </a:ln>
        </p:spPr>
        <p:txBody>
          <a:bodyPr/>
          <a:lstStyle/>
          <a:p>
            <a:fld id="{BE3F6C63-C933-48CA-A2BD-4AE847970D53}" type="slidenum">
              <a:rPr lang="en-US" smtClean="0">
                <a:latin typeface="ITC Eras Std Medium"/>
                <a:ea typeface="ＭＳ Ｐゴシック" pitchFamily="34" charset="-128"/>
              </a:rPr>
              <a:pPr/>
              <a:t>2</a:t>
            </a:fld>
            <a:endParaRPr lang="en-US" dirty="0" smtClean="0">
              <a:latin typeface="ITC Eras Std Medium"/>
              <a:ea typeface="ＭＳ Ｐゴシック" pitchFamily="34" charset="-128"/>
            </a:endParaRPr>
          </a:p>
        </p:txBody>
      </p:sp>
      <p:sp>
        <p:nvSpPr>
          <p:cNvPr id="28675" name="TextBox 2"/>
          <p:cNvSpPr txBox="1">
            <a:spLocks noChangeArrowheads="1"/>
          </p:cNvSpPr>
          <p:nvPr/>
        </p:nvSpPr>
        <p:spPr bwMode="auto">
          <a:xfrm>
            <a:off x="609600" y="1793875"/>
            <a:ext cx="8201025" cy="369888"/>
          </a:xfrm>
          <a:prstGeom prst="rect">
            <a:avLst/>
          </a:prstGeom>
          <a:noFill/>
          <a:ln w="9525">
            <a:noFill/>
            <a:miter lim="800000"/>
            <a:headEnd/>
            <a:tailEnd/>
          </a:ln>
        </p:spPr>
        <p:txBody>
          <a:bodyPr>
            <a:spAutoFit/>
          </a:bodyPr>
          <a:lstStyle/>
          <a:p>
            <a:pPr>
              <a:buFont typeface="Wingdings" pitchFamily="2" charset="2"/>
              <a:buChar char="Ø"/>
            </a:pPr>
            <a:endParaRPr lang="en-US" dirty="0"/>
          </a:p>
        </p:txBody>
      </p:sp>
      <p:sp>
        <p:nvSpPr>
          <p:cNvPr id="4" name="Title 3"/>
          <p:cNvSpPr txBox="1">
            <a:spLocks/>
          </p:cNvSpPr>
          <p:nvPr/>
        </p:nvSpPr>
        <p:spPr>
          <a:xfrm>
            <a:off x="-15875" y="-1"/>
            <a:ext cx="4435475" cy="857251"/>
          </a:xfrm>
          <a:prstGeom prst="rect">
            <a:avLst/>
          </a:prstGeom>
          <a:solidFill>
            <a:srgbClr val="0070C0"/>
          </a:solidFill>
          <a:ln>
            <a:solidFill>
              <a:schemeClr val="tx2">
                <a:lumMod val="60000"/>
                <a:lumOff val="40000"/>
              </a:schemeClr>
            </a:solidFill>
          </a:ln>
        </p:spPr>
        <p:style>
          <a:lnRef idx="1">
            <a:schemeClr val="accent2"/>
          </a:lnRef>
          <a:fillRef idx="2">
            <a:schemeClr val="accent2"/>
          </a:fillRef>
          <a:effectRef idx="1">
            <a:schemeClr val="accent2"/>
          </a:effectRef>
          <a:fontRef idx="minor">
            <a:schemeClr val="dk1"/>
          </a:fontRef>
        </p:style>
        <p:txBody>
          <a:bodyPr anchor="ctr"/>
          <a:lstStyle/>
          <a:p>
            <a:pPr algn="ctr" eaLnBrk="0" hangingPunct="0">
              <a:defRPr/>
            </a:pPr>
            <a:endParaRPr lang="en-US" sz="3600" dirty="0">
              <a:solidFill>
                <a:schemeClr val="bg1"/>
              </a:solidFill>
            </a:endParaRPr>
          </a:p>
          <a:p>
            <a:pPr algn="ctr" eaLnBrk="0" hangingPunct="0">
              <a:defRPr/>
            </a:pPr>
            <a:r>
              <a:rPr lang="en-US" sz="3600" dirty="0">
                <a:solidFill>
                  <a:schemeClr val="bg1"/>
                </a:solidFill>
              </a:rPr>
              <a:t> </a:t>
            </a:r>
          </a:p>
          <a:p>
            <a:pPr algn="ctr" eaLnBrk="0" hangingPunct="0">
              <a:defRPr/>
            </a:pPr>
            <a:endParaRPr lang="en-US" sz="4400" b="1" dirty="0">
              <a:solidFill>
                <a:schemeClr val="bg1"/>
              </a:solidFill>
              <a:latin typeface="+mj-lt"/>
            </a:endParaRPr>
          </a:p>
        </p:txBody>
      </p:sp>
      <p:sp>
        <p:nvSpPr>
          <p:cNvPr id="28677" name="TextBox 4"/>
          <p:cNvSpPr txBox="1">
            <a:spLocks noChangeArrowheads="1"/>
          </p:cNvSpPr>
          <p:nvPr/>
        </p:nvSpPr>
        <p:spPr bwMode="auto">
          <a:xfrm>
            <a:off x="56355" y="0"/>
            <a:ext cx="4291013" cy="954107"/>
          </a:xfrm>
          <a:prstGeom prst="rect">
            <a:avLst/>
          </a:prstGeom>
          <a:noFill/>
          <a:ln w="9525">
            <a:noFill/>
            <a:miter lim="800000"/>
            <a:headEnd/>
            <a:tailEnd/>
          </a:ln>
        </p:spPr>
        <p:txBody>
          <a:bodyPr wrap="square">
            <a:spAutoFit/>
          </a:bodyPr>
          <a:lstStyle/>
          <a:p>
            <a:pPr algn="ctr"/>
            <a:r>
              <a:rPr lang="en-US" sz="2800" b="1" dirty="0">
                <a:solidFill>
                  <a:schemeClr val="bg1"/>
                </a:solidFill>
                <a:latin typeface="+mn-lt"/>
              </a:rPr>
              <a:t>Driver Privacy Protection Act, continued</a:t>
            </a:r>
          </a:p>
        </p:txBody>
      </p:sp>
      <p:sp>
        <p:nvSpPr>
          <p:cNvPr id="28678" name="WordArt 2"/>
          <p:cNvSpPr>
            <a:spLocks noChangeArrowheads="1" noChangeShapeType="1" noTextEdit="1"/>
          </p:cNvSpPr>
          <p:nvPr/>
        </p:nvSpPr>
        <p:spPr bwMode="auto">
          <a:xfrm rot="5400000">
            <a:off x="-1133475" y="3802063"/>
            <a:ext cx="3203575" cy="679450"/>
          </a:xfrm>
          <a:prstGeom prst="rect">
            <a:avLst/>
          </a:prstGeom>
        </p:spPr>
        <p:txBody>
          <a:bodyPr vert="wordArtVert" wrap="none" fromWordArt="1">
            <a:prstTxWarp prst="textPlain">
              <a:avLst>
                <a:gd name="adj" fmla="val 50000"/>
              </a:avLst>
            </a:prstTxWarp>
          </a:bodyPr>
          <a:lstStyle/>
          <a:p>
            <a:pPr algn="ctr" fontAlgn="auto"/>
            <a:r>
              <a:rPr lang="en-US" sz="3600" b="1" kern="10" dirty="0">
                <a:ln w="41275">
                  <a:solidFill>
                    <a:srgbClr val="000000"/>
                  </a:solidFill>
                  <a:round/>
                  <a:headEnd/>
                  <a:tailEnd/>
                </a:ln>
                <a:solidFill>
                  <a:srgbClr val="CCECFF"/>
                </a:solidFill>
                <a:latin typeface="Tahoma"/>
                <a:ea typeface="Tahoma"/>
                <a:cs typeface="Tahoma"/>
              </a:rPr>
              <a:t>DPPA</a:t>
            </a:r>
          </a:p>
        </p:txBody>
      </p:sp>
      <p:sp>
        <p:nvSpPr>
          <p:cNvPr id="54275" name="Text Box 3"/>
          <p:cNvSpPr txBox="1">
            <a:spLocks noChangeArrowheads="1"/>
          </p:cNvSpPr>
          <p:nvPr/>
        </p:nvSpPr>
        <p:spPr bwMode="auto">
          <a:xfrm>
            <a:off x="360363" y="1023938"/>
            <a:ext cx="8281987" cy="1268412"/>
          </a:xfrm>
          <a:prstGeom prst="rect">
            <a:avLst/>
          </a:prstGeom>
          <a:solidFill>
            <a:srgbClr val="FFFFFF"/>
          </a:solidFill>
          <a:ln w="9525">
            <a:noFill/>
            <a:miter lim="800000"/>
            <a:headEnd/>
            <a:tailEnd/>
          </a:ln>
        </p:spPr>
        <p:txBody>
          <a:bodyPr/>
          <a:lstStyle/>
          <a:p>
            <a:pPr algn="ctr" defTabSz="914400">
              <a:defRPr/>
            </a:pPr>
            <a:r>
              <a:rPr lang="en-US" sz="2200" b="1" dirty="0">
                <a:latin typeface="Tahoma" pitchFamily="34" charset="0"/>
                <a:ea typeface="ＭＳ Ｐゴシック" charset="-128"/>
                <a:cs typeface="Arial" pitchFamily="34" charset="0"/>
              </a:rPr>
              <a:t>Driver Privacy Protection Act</a:t>
            </a:r>
          </a:p>
          <a:p>
            <a:pPr defTabSz="914400">
              <a:defRPr/>
            </a:pPr>
            <a:r>
              <a:rPr lang="en-US" dirty="0">
                <a:latin typeface="+mn-lt"/>
                <a:ea typeface="ＭＳ Ｐゴシック" charset="-128"/>
                <a:cs typeface="Arial" pitchFamily="34" charset="0"/>
              </a:rPr>
              <a:t>The Driver Privacy Protection Act (DPPA) imposes restrictions on the disclosure of personal information contained in motor vehicle records. DPPA limits to whom and for what purpose personal information can be disclosed.</a:t>
            </a:r>
          </a:p>
        </p:txBody>
      </p:sp>
      <p:sp>
        <p:nvSpPr>
          <p:cNvPr id="28680" name="Text Box 4"/>
          <p:cNvSpPr txBox="1">
            <a:spLocks noChangeArrowheads="1"/>
          </p:cNvSpPr>
          <p:nvPr/>
        </p:nvSpPr>
        <p:spPr bwMode="auto">
          <a:xfrm>
            <a:off x="1001713" y="2351088"/>
            <a:ext cx="3960812" cy="3092450"/>
          </a:xfrm>
          <a:prstGeom prst="rect">
            <a:avLst/>
          </a:prstGeom>
          <a:solidFill>
            <a:srgbClr val="CCECFF"/>
          </a:solidFill>
          <a:ln w="9525">
            <a:solidFill>
              <a:srgbClr val="000000"/>
            </a:solidFill>
            <a:miter lim="800000"/>
            <a:headEnd/>
            <a:tailEnd/>
          </a:ln>
        </p:spPr>
        <p:txBody>
          <a:bodyPr/>
          <a:lstStyle/>
          <a:p>
            <a:pPr algn="ctr" defTabSz="914400"/>
            <a:r>
              <a:rPr lang="en-US" b="1" dirty="0">
                <a:latin typeface="Tahoma" pitchFamily="34" charset="0"/>
                <a:cs typeface="Arial" pitchFamily="34" charset="0"/>
              </a:rPr>
              <a:t>Personal Information</a:t>
            </a:r>
          </a:p>
          <a:p>
            <a:pPr defTabSz="914400"/>
            <a:r>
              <a:rPr lang="en-US" sz="1600" dirty="0">
                <a:latin typeface="Tahoma" pitchFamily="34" charset="0"/>
                <a:cs typeface="Arial" pitchFamily="34" charset="0"/>
              </a:rPr>
              <a:t>Personal Information is information that </a:t>
            </a:r>
            <a:r>
              <a:rPr lang="en-US" sz="1600" u="sng" dirty="0">
                <a:latin typeface="Tahoma" pitchFamily="34" charset="0"/>
                <a:cs typeface="Arial" pitchFamily="34" charset="0"/>
              </a:rPr>
              <a:t>identifies an individual</a:t>
            </a:r>
            <a:r>
              <a:rPr lang="en-US" sz="1600" dirty="0">
                <a:latin typeface="Tahoma" pitchFamily="34" charset="0"/>
                <a:cs typeface="Arial" pitchFamily="34" charset="0"/>
              </a:rPr>
              <a:t>, including…</a:t>
            </a:r>
          </a:p>
          <a:p>
            <a:pPr defTabSz="914400"/>
            <a:endParaRPr lang="en-US" sz="1600" dirty="0">
              <a:latin typeface="Tahoma" pitchFamily="34" charset="0"/>
              <a:cs typeface="Arial" pitchFamily="34" charset="0"/>
            </a:endParaRPr>
          </a:p>
          <a:p>
            <a:pPr defTabSz="914400">
              <a:buFont typeface="Wingdings" pitchFamily="2" charset="2"/>
              <a:buChar char="û"/>
            </a:pPr>
            <a:r>
              <a:rPr lang="en-US" sz="1600" dirty="0">
                <a:latin typeface="Tahoma" pitchFamily="34" charset="0"/>
                <a:cs typeface="Arial" pitchFamily="34" charset="0"/>
              </a:rPr>
              <a:t>Photograph</a:t>
            </a:r>
          </a:p>
          <a:p>
            <a:pPr defTabSz="914400">
              <a:buFont typeface="Wingdings" pitchFamily="2" charset="2"/>
              <a:buChar char="û"/>
            </a:pPr>
            <a:r>
              <a:rPr lang="en-US" sz="1600" dirty="0">
                <a:latin typeface="Tahoma" pitchFamily="34" charset="0"/>
                <a:cs typeface="Arial" pitchFamily="34" charset="0"/>
              </a:rPr>
              <a:t>Social security number</a:t>
            </a:r>
          </a:p>
          <a:p>
            <a:pPr defTabSz="914400">
              <a:buFont typeface="Wingdings" pitchFamily="2" charset="2"/>
              <a:buChar char="û"/>
            </a:pPr>
            <a:r>
              <a:rPr lang="en-US" sz="1600" dirty="0">
                <a:latin typeface="Tahoma" pitchFamily="34" charset="0"/>
                <a:cs typeface="Arial" pitchFamily="34" charset="0"/>
              </a:rPr>
              <a:t>Driver identification number </a:t>
            </a:r>
          </a:p>
          <a:p>
            <a:pPr defTabSz="914400"/>
            <a:r>
              <a:rPr lang="en-US" sz="1600" dirty="0">
                <a:latin typeface="Tahoma" pitchFamily="34" charset="0"/>
                <a:cs typeface="Arial" pitchFamily="34" charset="0"/>
              </a:rPr>
              <a:t>(“S” number)</a:t>
            </a:r>
          </a:p>
          <a:p>
            <a:pPr defTabSz="914400">
              <a:buFont typeface="Wingdings" pitchFamily="2" charset="2"/>
              <a:buChar char="û"/>
            </a:pPr>
            <a:r>
              <a:rPr lang="en-US" sz="1600" dirty="0">
                <a:latin typeface="Tahoma" pitchFamily="34" charset="0"/>
                <a:cs typeface="Arial" pitchFamily="34" charset="0"/>
              </a:rPr>
              <a:t>Name</a:t>
            </a:r>
          </a:p>
          <a:p>
            <a:pPr defTabSz="914400">
              <a:buFont typeface="Wingdings" pitchFamily="2" charset="2"/>
              <a:buChar char="û"/>
            </a:pPr>
            <a:r>
              <a:rPr lang="en-US" sz="1600" dirty="0">
                <a:latin typeface="Tahoma" pitchFamily="34" charset="0"/>
                <a:cs typeface="Arial" pitchFamily="34" charset="0"/>
              </a:rPr>
              <a:t>Address</a:t>
            </a:r>
          </a:p>
          <a:p>
            <a:pPr defTabSz="914400">
              <a:buFont typeface="Wingdings" pitchFamily="2" charset="2"/>
              <a:buChar char="û"/>
            </a:pPr>
            <a:r>
              <a:rPr lang="en-US" sz="1600" dirty="0">
                <a:latin typeface="Tahoma" pitchFamily="34" charset="0"/>
                <a:cs typeface="Arial" pitchFamily="34" charset="0"/>
              </a:rPr>
              <a:t>Telephone Number</a:t>
            </a:r>
          </a:p>
          <a:p>
            <a:pPr defTabSz="914400">
              <a:buFont typeface="Wingdings" pitchFamily="2" charset="2"/>
              <a:buChar char="û"/>
            </a:pPr>
            <a:r>
              <a:rPr lang="en-US" sz="1600" dirty="0">
                <a:latin typeface="Tahoma" pitchFamily="34" charset="0"/>
                <a:cs typeface="Arial" pitchFamily="34" charset="0"/>
              </a:rPr>
              <a:t>Medical and/or disability information</a:t>
            </a:r>
            <a:endParaRPr lang="en-US" dirty="0">
              <a:cs typeface="Arial" pitchFamily="34" charset="0"/>
            </a:endParaRPr>
          </a:p>
        </p:txBody>
      </p:sp>
      <p:sp>
        <p:nvSpPr>
          <p:cNvPr id="28681" name="Text Box 5"/>
          <p:cNvSpPr txBox="1">
            <a:spLocks noChangeArrowheads="1"/>
          </p:cNvSpPr>
          <p:nvPr/>
        </p:nvSpPr>
        <p:spPr bwMode="auto">
          <a:xfrm>
            <a:off x="4973638" y="2351088"/>
            <a:ext cx="4081462" cy="3092450"/>
          </a:xfrm>
          <a:prstGeom prst="rect">
            <a:avLst/>
          </a:prstGeom>
          <a:solidFill>
            <a:srgbClr val="CCECFF"/>
          </a:solidFill>
          <a:ln w="9525">
            <a:solidFill>
              <a:srgbClr val="000000"/>
            </a:solidFill>
            <a:miter lim="800000"/>
            <a:headEnd/>
            <a:tailEnd/>
          </a:ln>
        </p:spPr>
        <p:txBody>
          <a:bodyPr/>
          <a:lstStyle/>
          <a:p>
            <a:pPr algn="ctr" defTabSz="914400"/>
            <a:r>
              <a:rPr lang="en-US" b="1" dirty="0">
                <a:latin typeface="Tahoma" pitchFamily="34" charset="0"/>
                <a:cs typeface="Arial" pitchFamily="34" charset="0"/>
              </a:rPr>
              <a:t>Non-Personal Information</a:t>
            </a:r>
          </a:p>
          <a:p>
            <a:pPr defTabSz="914400"/>
            <a:r>
              <a:rPr lang="en-US" sz="1600" dirty="0">
                <a:latin typeface="Tahoma" pitchFamily="34" charset="0"/>
                <a:cs typeface="Arial" pitchFamily="34" charset="0"/>
              </a:rPr>
              <a:t>Non-Personal information is information that </a:t>
            </a:r>
            <a:r>
              <a:rPr lang="en-US" sz="1600" b="1" u="sng" dirty="0">
                <a:latin typeface="Tahoma" pitchFamily="34" charset="0"/>
                <a:cs typeface="Arial" pitchFamily="34" charset="0"/>
              </a:rPr>
              <a:t>does not</a:t>
            </a:r>
            <a:r>
              <a:rPr lang="en-US" sz="1600" u="sng" dirty="0">
                <a:latin typeface="Tahoma" pitchFamily="34" charset="0"/>
                <a:cs typeface="Arial" pitchFamily="34" charset="0"/>
              </a:rPr>
              <a:t> identify</a:t>
            </a:r>
            <a:r>
              <a:rPr lang="en-US" sz="1600" dirty="0">
                <a:latin typeface="Tahoma" pitchFamily="34" charset="0"/>
                <a:cs typeface="Arial" pitchFamily="34" charset="0"/>
              </a:rPr>
              <a:t> an individual, including…</a:t>
            </a:r>
          </a:p>
          <a:p>
            <a:pPr defTabSz="914400"/>
            <a:endParaRPr lang="en-US" sz="1600" dirty="0">
              <a:latin typeface="Tahoma" pitchFamily="34" charset="0"/>
              <a:cs typeface="Arial" pitchFamily="34" charset="0"/>
            </a:endParaRPr>
          </a:p>
          <a:p>
            <a:pPr defTabSz="914400">
              <a:buFont typeface="Wingdings" pitchFamily="2" charset="2"/>
              <a:buChar char="ü"/>
            </a:pPr>
            <a:r>
              <a:rPr lang="en-US" sz="1600" dirty="0">
                <a:latin typeface="Tahoma" pitchFamily="34" charset="0"/>
                <a:cs typeface="Arial" pitchFamily="34" charset="0"/>
              </a:rPr>
              <a:t>Vehicular accidents</a:t>
            </a:r>
          </a:p>
          <a:p>
            <a:pPr defTabSz="914400">
              <a:buFont typeface="Wingdings" pitchFamily="2" charset="2"/>
              <a:buChar char="ü"/>
            </a:pPr>
            <a:r>
              <a:rPr lang="en-US" sz="1600" dirty="0">
                <a:latin typeface="Tahoma" pitchFamily="34" charset="0"/>
                <a:cs typeface="Arial" pitchFamily="34" charset="0"/>
              </a:rPr>
              <a:t>Driving violations</a:t>
            </a:r>
          </a:p>
          <a:p>
            <a:pPr defTabSz="914400">
              <a:buFont typeface="Wingdings" pitchFamily="2" charset="2"/>
              <a:buChar char="ü"/>
            </a:pPr>
            <a:r>
              <a:rPr lang="en-US" sz="1600" dirty="0">
                <a:latin typeface="Tahoma" pitchFamily="34" charset="0"/>
                <a:cs typeface="Arial" pitchFamily="34" charset="0"/>
              </a:rPr>
              <a:t>Driver’s License status</a:t>
            </a:r>
          </a:p>
          <a:p>
            <a:pPr defTabSz="914400">
              <a:buFont typeface="Wingdings" pitchFamily="2" charset="2"/>
              <a:buChar char="ü"/>
            </a:pPr>
            <a:r>
              <a:rPr lang="en-US" sz="1600" dirty="0">
                <a:latin typeface="Tahoma" pitchFamily="34" charset="0"/>
                <a:cs typeface="Arial" pitchFamily="34" charset="0"/>
              </a:rPr>
              <a:t>Vehicle-specific information (which does not identify an individual)</a:t>
            </a:r>
          </a:p>
          <a:p>
            <a:pPr defTabSz="914400">
              <a:buFont typeface="Wingdings" pitchFamily="2" charset="2"/>
              <a:buChar char="ü"/>
            </a:pPr>
            <a:r>
              <a:rPr lang="en-US" sz="1600" dirty="0">
                <a:latin typeface="Tahoma" pitchFamily="34" charset="0"/>
                <a:cs typeface="Arial" pitchFamily="34" charset="0"/>
              </a:rPr>
              <a:t>Company or business information (which does not identify an individual)</a:t>
            </a:r>
            <a:endParaRPr lang="en-US" dirty="0">
              <a:cs typeface="Arial" pitchFamily="34" charset="0"/>
            </a:endParaRPr>
          </a:p>
        </p:txBody>
      </p:sp>
    </p:spTree>
    <p:extLst>
      <p:ext uri="{BB962C8B-B14F-4D97-AF65-F5344CB8AC3E}">
        <p14:creationId xmlns:p14="http://schemas.microsoft.com/office/powerpoint/2010/main" val="3482107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1"/>
          <p:cNvSpPr>
            <a:spLocks noGrp="1"/>
          </p:cNvSpPr>
          <p:nvPr>
            <p:ph type="sldNum" sz="quarter" idx="10"/>
          </p:nvPr>
        </p:nvSpPr>
        <p:spPr bwMode="auto">
          <a:noFill/>
          <a:ln>
            <a:miter lim="800000"/>
            <a:headEnd/>
            <a:tailEnd/>
          </a:ln>
        </p:spPr>
        <p:txBody>
          <a:bodyPr/>
          <a:lstStyle/>
          <a:p>
            <a:fld id="{7F904723-9C64-46E8-A334-374EEC83E251}" type="slidenum">
              <a:rPr lang="en-US" smtClean="0">
                <a:latin typeface="ITC Eras Std Medium"/>
                <a:ea typeface="ＭＳ Ｐゴシック" pitchFamily="34" charset="-128"/>
              </a:rPr>
              <a:pPr/>
              <a:t>3</a:t>
            </a:fld>
            <a:endParaRPr lang="en-US" dirty="0" smtClean="0">
              <a:latin typeface="ITC Eras Std Medium"/>
              <a:ea typeface="ＭＳ Ｐゴシック" pitchFamily="34" charset="-128"/>
            </a:endParaRPr>
          </a:p>
        </p:txBody>
      </p:sp>
      <p:sp>
        <p:nvSpPr>
          <p:cNvPr id="27651" name="TextBox 2"/>
          <p:cNvSpPr txBox="1">
            <a:spLocks noChangeArrowheads="1"/>
          </p:cNvSpPr>
          <p:nvPr/>
        </p:nvSpPr>
        <p:spPr bwMode="auto">
          <a:xfrm>
            <a:off x="803275" y="360363"/>
            <a:ext cx="3505200" cy="369887"/>
          </a:xfrm>
          <a:prstGeom prst="rect">
            <a:avLst/>
          </a:prstGeom>
          <a:noFill/>
          <a:ln w="9525">
            <a:noFill/>
            <a:miter lim="800000"/>
            <a:headEnd/>
            <a:tailEnd/>
          </a:ln>
        </p:spPr>
        <p:txBody>
          <a:bodyPr>
            <a:spAutoFit/>
          </a:bodyPr>
          <a:lstStyle/>
          <a:p>
            <a:r>
              <a:rPr lang="en-US" dirty="0"/>
              <a:t>RMV Website</a:t>
            </a:r>
          </a:p>
        </p:txBody>
      </p:sp>
      <p:sp>
        <p:nvSpPr>
          <p:cNvPr id="6" name="TextBox 5"/>
          <p:cNvSpPr txBox="1"/>
          <p:nvPr/>
        </p:nvSpPr>
        <p:spPr>
          <a:xfrm>
            <a:off x="360363" y="1495425"/>
            <a:ext cx="8243887" cy="3554819"/>
          </a:xfrm>
          <a:prstGeom prst="rect">
            <a:avLst/>
          </a:prstGeom>
          <a:noFill/>
        </p:spPr>
        <p:txBody>
          <a:bodyPr>
            <a:spAutoFit/>
          </a:bodyPr>
          <a:lstStyle/>
          <a:p>
            <a:pPr>
              <a:spcAft>
                <a:spcPts val="600"/>
              </a:spcAft>
              <a:defRPr/>
            </a:pPr>
            <a:r>
              <a:rPr lang="en-US" sz="2800" dirty="0">
                <a:latin typeface="+mn-lt"/>
                <a:ea typeface="ＭＳ Ｐゴシック" charset="-128"/>
              </a:rPr>
              <a:t>Why this information is be protected?</a:t>
            </a:r>
            <a:br>
              <a:rPr lang="en-US" sz="2800" dirty="0">
                <a:latin typeface="+mn-lt"/>
                <a:ea typeface="ＭＳ Ｐゴシック" charset="-128"/>
              </a:rPr>
            </a:br>
            <a:r>
              <a:rPr lang="en-US" sz="2800" dirty="0">
                <a:latin typeface="+mn-lt"/>
                <a:ea typeface="ＭＳ Ｐゴシック" charset="-128"/>
              </a:rPr>
              <a:t/>
            </a:r>
            <a:br>
              <a:rPr lang="en-US" sz="2800" dirty="0">
                <a:latin typeface="+mn-lt"/>
                <a:ea typeface="ＭＳ Ｐゴシック" charset="-128"/>
              </a:rPr>
            </a:br>
            <a:r>
              <a:rPr lang="en-US" sz="2800" dirty="0">
                <a:latin typeface="+mn-lt"/>
                <a:ea typeface="ＭＳ Ｐゴシック" charset="-128"/>
              </a:rPr>
              <a:t>It helps prevent</a:t>
            </a:r>
            <a:r>
              <a:rPr lang="en-US" sz="2800" dirty="0" smtClean="0">
                <a:latin typeface="+mn-lt"/>
                <a:ea typeface="ＭＳ Ｐゴシック" charset="-128"/>
              </a:rPr>
              <a:t>:</a:t>
            </a:r>
            <a:endParaRPr lang="en-US" sz="2800" dirty="0">
              <a:latin typeface="+mn-lt"/>
              <a:ea typeface="ＭＳ Ｐゴシック" charset="-128"/>
            </a:endParaRPr>
          </a:p>
          <a:p>
            <a:pPr marL="688975" lvl="1" indent="-457200">
              <a:spcAft>
                <a:spcPts val="600"/>
              </a:spcAft>
              <a:buFont typeface="Wingdings" pitchFamily="2" charset="2"/>
              <a:buChar char="Ø"/>
              <a:tabLst>
                <a:tab pos="855663" algn="l"/>
              </a:tabLst>
              <a:defRPr/>
            </a:pPr>
            <a:r>
              <a:rPr lang="en-US" sz="2800" dirty="0" smtClean="0">
                <a:latin typeface="+mn-lt"/>
                <a:ea typeface="ＭＳ Ｐゴシック" charset="-128"/>
              </a:rPr>
              <a:t>Identity </a:t>
            </a:r>
            <a:r>
              <a:rPr lang="en-US" sz="2800" dirty="0">
                <a:latin typeface="+mn-lt"/>
                <a:ea typeface="ＭＳ Ｐゴシック" charset="-128"/>
              </a:rPr>
              <a:t>theft for someone on trying to-</a:t>
            </a:r>
            <a:br>
              <a:rPr lang="en-US" sz="2800" dirty="0">
                <a:latin typeface="+mn-lt"/>
                <a:ea typeface="ＭＳ Ｐゴシック" charset="-128"/>
              </a:rPr>
            </a:br>
            <a:r>
              <a:rPr lang="en-US" sz="2800" dirty="0">
                <a:latin typeface="+mn-lt"/>
                <a:ea typeface="ＭＳ Ｐゴシック" charset="-128"/>
              </a:rPr>
              <a:t>- </a:t>
            </a:r>
            <a:r>
              <a:rPr lang="en-US" sz="2000" dirty="0">
                <a:latin typeface="Arial" charset="0"/>
                <a:ea typeface="ＭＳ Ｐゴシック" charset="-128"/>
              </a:rPr>
              <a:t>falsely gain a title to an automobile</a:t>
            </a:r>
            <a:br>
              <a:rPr lang="en-US" sz="2000" dirty="0">
                <a:latin typeface="Arial" charset="0"/>
                <a:ea typeface="ＭＳ Ｐゴシック" charset="-128"/>
              </a:rPr>
            </a:br>
            <a:r>
              <a:rPr lang="en-US" sz="2000" dirty="0">
                <a:latin typeface="Arial" charset="0"/>
                <a:ea typeface="ＭＳ Ｐゴシック" charset="-128"/>
              </a:rPr>
              <a:t>- falsely acquiring a driver’s license, passport, or alien registration 	status</a:t>
            </a:r>
            <a:br>
              <a:rPr lang="en-US" sz="2000" dirty="0">
                <a:latin typeface="Arial" charset="0"/>
                <a:ea typeface="ＭＳ Ｐゴシック" charset="-128"/>
              </a:rPr>
            </a:br>
            <a:r>
              <a:rPr lang="en-US" sz="2000" dirty="0">
                <a:latin typeface="Arial" charset="0"/>
                <a:ea typeface="ＭＳ Ｐゴシック" charset="-128"/>
              </a:rPr>
              <a:t>- illegally obtain the address or telephone number of someone 	whose contact information is not available from public sources</a:t>
            </a:r>
          </a:p>
        </p:txBody>
      </p:sp>
      <p:sp>
        <p:nvSpPr>
          <p:cNvPr id="7" name="Title 3"/>
          <p:cNvSpPr txBox="1">
            <a:spLocks/>
          </p:cNvSpPr>
          <p:nvPr/>
        </p:nvSpPr>
        <p:spPr>
          <a:xfrm>
            <a:off x="-11111" y="0"/>
            <a:ext cx="4411661" cy="904875"/>
          </a:xfrm>
          <a:prstGeom prst="rect">
            <a:avLst/>
          </a:prstGeom>
          <a:solidFill>
            <a:srgbClr val="0070C0"/>
          </a:solidFill>
          <a:ln>
            <a:solidFill>
              <a:schemeClr val="tx2">
                <a:lumMod val="60000"/>
                <a:lumOff val="40000"/>
              </a:schemeClr>
            </a:solidFill>
          </a:ln>
        </p:spPr>
        <p:style>
          <a:lnRef idx="1">
            <a:schemeClr val="accent2"/>
          </a:lnRef>
          <a:fillRef idx="2">
            <a:schemeClr val="accent2"/>
          </a:fillRef>
          <a:effectRef idx="1">
            <a:schemeClr val="accent2"/>
          </a:effectRef>
          <a:fontRef idx="minor">
            <a:schemeClr val="dk1"/>
          </a:fontRef>
        </p:style>
        <p:txBody>
          <a:bodyPr anchor="ctr"/>
          <a:lstStyle/>
          <a:p>
            <a:pPr algn="ctr" eaLnBrk="0" hangingPunct="0">
              <a:defRPr/>
            </a:pPr>
            <a:endParaRPr lang="en-US" sz="3600" dirty="0">
              <a:solidFill>
                <a:schemeClr val="bg1"/>
              </a:solidFill>
            </a:endParaRPr>
          </a:p>
          <a:p>
            <a:pPr algn="ctr" eaLnBrk="0" hangingPunct="0">
              <a:defRPr/>
            </a:pPr>
            <a:r>
              <a:rPr lang="en-US" sz="3600" dirty="0">
                <a:solidFill>
                  <a:schemeClr val="bg1"/>
                </a:solidFill>
              </a:rPr>
              <a:t> </a:t>
            </a:r>
          </a:p>
          <a:p>
            <a:pPr algn="ctr" eaLnBrk="0" hangingPunct="0">
              <a:defRPr/>
            </a:pPr>
            <a:endParaRPr lang="en-US" sz="4400" b="1" dirty="0">
              <a:solidFill>
                <a:schemeClr val="bg1"/>
              </a:solidFill>
              <a:latin typeface="+mj-lt"/>
            </a:endParaRPr>
          </a:p>
        </p:txBody>
      </p:sp>
      <p:sp>
        <p:nvSpPr>
          <p:cNvPr id="27655" name="TextBox 7"/>
          <p:cNvSpPr txBox="1">
            <a:spLocks noChangeArrowheads="1"/>
          </p:cNvSpPr>
          <p:nvPr/>
        </p:nvSpPr>
        <p:spPr bwMode="auto">
          <a:xfrm>
            <a:off x="196057" y="8721"/>
            <a:ext cx="3997323" cy="954107"/>
          </a:xfrm>
          <a:prstGeom prst="rect">
            <a:avLst/>
          </a:prstGeom>
          <a:noFill/>
          <a:ln w="9525">
            <a:noFill/>
            <a:miter lim="800000"/>
            <a:headEnd/>
            <a:tailEnd/>
          </a:ln>
        </p:spPr>
        <p:txBody>
          <a:bodyPr wrap="square">
            <a:spAutoFit/>
          </a:bodyPr>
          <a:lstStyle/>
          <a:p>
            <a:pPr algn="ctr"/>
            <a:r>
              <a:rPr lang="en-US" sz="2800" b="1" dirty="0">
                <a:solidFill>
                  <a:schemeClr val="bg1"/>
                </a:solidFill>
                <a:latin typeface="+mn-lt"/>
              </a:rPr>
              <a:t>Driver Privacy Protection Act, continued</a:t>
            </a:r>
          </a:p>
        </p:txBody>
      </p:sp>
    </p:spTree>
    <p:extLst>
      <p:ext uri="{BB962C8B-B14F-4D97-AF65-F5344CB8AC3E}">
        <p14:creationId xmlns:p14="http://schemas.microsoft.com/office/powerpoint/2010/main" val="303770521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1"/>
          <p:cNvSpPr>
            <a:spLocks noGrp="1"/>
          </p:cNvSpPr>
          <p:nvPr>
            <p:ph type="sldNum" sz="quarter" idx="10"/>
          </p:nvPr>
        </p:nvSpPr>
        <p:spPr bwMode="auto">
          <a:noFill/>
          <a:ln>
            <a:miter lim="800000"/>
            <a:headEnd/>
            <a:tailEnd/>
          </a:ln>
        </p:spPr>
        <p:txBody>
          <a:bodyPr/>
          <a:lstStyle/>
          <a:p>
            <a:fld id="{90D081DF-0C9F-4495-850F-9BD3CEC11269}" type="slidenum">
              <a:rPr lang="en-US" smtClean="0">
                <a:latin typeface="ITC Eras Std Medium"/>
                <a:ea typeface="ＭＳ Ｐゴシック" pitchFamily="34" charset="-128"/>
              </a:rPr>
              <a:pPr/>
              <a:t>4</a:t>
            </a:fld>
            <a:endParaRPr lang="en-US" dirty="0" smtClean="0">
              <a:latin typeface="ITC Eras Std Medium"/>
              <a:ea typeface="ＭＳ Ｐゴシック" pitchFamily="34" charset="-128"/>
            </a:endParaRPr>
          </a:p>
        </p:txBody>
      </p:sp>
      <p:sp>
        <p:nvSpPr>
          <p:cNvPr id="4" name="Title 3"/>
          <p:cNvSpPr txBox="1">
            <a:spLocks/>
          </p:cNvSpPr>
          <p:nvPr/>
        </p:nvSpPr>
        <p:spPr>
          <a:xfrm>
            <a:off x="1" y="0"/>
            <a:ext cx="4414044" cy="942975"/>
          </a:xfrm>
          <a:prstGeom prst="rect">
            <a:avLst/>
          </a:prstGeom>
          <a:solidFill>
            <a:srgbClr val="0070C0"/>
          </a:solidFill>
          <a:ln>
            <a:solidFill>
              <a:schemeClr val="tx2">
                <a:lumMod val="60000"/>
                <a:lumOff val="40000"/>
              </a:schemeClr>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2800" b="1" dirty="0">
                <a:solidFill>
                  <a:schemeClr val="bg1"/>
                </a:solidFill>
              </a:rPr>
              <a:t>Driver Privacy Protection Act, continued</a:t>
            </a:r>
          </a:p>
        </p:txBody>
      </p:sp>
      <p:sp>
        <p:nvSpPr>
          <p:cNvPr id="29701" name="TextBox 6"/>
          <p:cNvSpPr txBox="1">
            <a:spLocks noChangeArrowheads="1"/>
          </p:cNvSpPr>
          <p:nvPr/>
        </p:nvSpPr>
        <p:spPr bwMode="auto">
          <a:xfrm>
            <a:off x="747713" y="2036763"/>
            <a:ext cx="2757487" cy="369887"/>
          </a:xfrm>
          <a:prstGeom prst="rect">
            <a:avLst/>
          </a:prstGeom>
          <a:noFill/>
          <a:ln w="9525">
            <a:noFill/>
            <a:miter lim="800000"/>
            <a:headEnd/>
            <a:tailEnd/>
          </a:ln>
        </p:spPr>
        <p:txBody>
          <a:bodyPr>
            <a:spAutoFit/>
          </a:bodyPr>
          <a:lstStyle/>
          <a:p>
            <a:endParaRPr lang="en-US" dirty="0"/>
          </a:p>
        </p:txBody>
      </p:sp>
      <p:sp>
        <p:nvSpPr>
          <p:cNvPr id="6" name="Text Box 6"/>
          <p:cNvSpPr txBox="1">
            <a:spLocks noChangeArrowheads="1"/>
          </p:cNvSpPr>
          <p:nvPr/>
        </p:nvSpPr>
        <p:spPr bwMode="auto">
          <a:xfrm>
            <a:off x="382588" y="1787525"/>
            <a:ext cx="8062912" cy="3081338"/>
          </a:xfrm>
          <a:prstGeom prst="rect">
            <a:avLst/>
          </a:prstGeom>
          <a:solidFill>
            <a:srgbClr val="FFFFFF"/>
          </a:solidFill>
          <a:ln w="9525">
            <a:noFill/>
            <a:miter lim="800000"/>
            <a:headEnd/>
            <a:tailEnd/>
          </a:ln>
        </p:spPr>
        <p:txBody>
          <a:bodyPr/>
          <a:lstStyle/>
          <a:p>
            <a:pPr defTabSz="914400">
              <a:defRPr/>
            </a:pPr>
            <a:r>
              <a:rPr lang="en-US" sz="2000" b="1" dirty="0">
                <a:latin typeface="+mn-lt"/>
                <a:ea typeface="ＭＳ Ｐゴシック" charset="-128"/>
                <a:cs typeface="Arial" pitchFamily="34" charset="0"/>
              </a:rPr>
              <a:t>Ask: “Who exactly am I dealing with</a:t>
            </a:r>
            <a:r>
              <a:rPr lang="en-US" sz="2000" dirty="0">
                <a:latin typeface="+mn-lt"/>
                <a:ea typeface="ＭＳ Ｐゴシック" charset="-128"/>
                <a:cs typeface="Arial" pitchFamily="34" charset="0"/>
              </a:rPr>
              <a:t>?”</a:t>
            </a:r>
          </a:p>
          <a:p>
            <a:pPr defTabSz="914400">
              <a:defRPr/>
            </a:pPr>
            <a:r>
              <a:rPr lang="en-US" dirty="0">
                <a:latin typeface="+mn-lt"/>
                <a:ea typeface="ＭＳ Ｐゴシック" charset="-128"/>
                <a:cs typeface="Arial" pitchFamily="34" charset="0"/>
              </a:rPr>
              <a:t>The DPPA does not place any restrictions on the disclosure of personal information to the individual to whom the information relates (example: John Smith requests personal information about himself). Therefore, once a person has been identified as the data subject, the requested information may be provided.</a:t>
            </a:r>
          </a:p>
          <a:p>
            <a:pPr defTabSz="914400">
              <a:defRPr/>
            </a:pPr>
            <a:endParaRPr lang="en-US" dirty="0">
              <a:latin typeface="+mn-lt"/>
              <a:ea typeface="ＭＳ Ｐゴシック" charset="-128"/>
              <a:cs typeface="Arial" pitchFamily="34" charset="0"/>
            </a:endParaRPr>
          </a:p>
          <a:p>
            <a:pPr defTabSz="914400">
              <a:defRPr/>
            </a:pPr>
            <a:r>
              <a:rPr lang="en-US" b="1" dirty="0">
                <a:latin typeface="+mn-lt"/>
                <a:ea typeface="ＭＳ Ｐゴシック" charset="-128"/>
                <a:cs typeface="Arial" pitchFamily="34" charset="0"/>
              </a:rPr>
              <a:t>Ask: “</a:t>
            </a:r>
            <a:r>
              <a:rPr lang="en-US" sz="2000" b="1" dirty="0">
                <a:latin typeface="+mn-lt"/>
                <a:ea typeface="ＭＳ Ｐゴシック" charset="-128"/>
                <a:cs typeface="Arial" pitchFamily="34" charset="0"/>
              </a:rPr>
              <a:t>Am I being asked for personal information or non-personal information</a:t>
            </a:r>
            <a:r>
              <a:rPr lang="en-US" b="1" dirty="0">
                <a:latin typeface="+mn-lt"/>
                <a:ea typeface="ＭＳ Ｐゴシック" charset="-128"/>
                <a:cs typeface="Arial" pitchFamily="34" charset="0"/>
              </a:rPr>
              <a:t>?”</a:t>
            </a:r>
          </a:p>
          <a:p>
            <a:pPr defTabSz="914400">
              <a:defRPr/>
            </a:pPr>
            <a:r>
              <a:rPr lang="en-US" dirty="0">
                <a:latin typeface="+mn-lt"/>
                <a:ea typeface="ＭＳ Ｐゴシック" charset="-128"/>
                <a:cs typeface="Arial" pitchFamily="34" charset="0"/>
              </a:rPr>
              <a:t>Only the disclosure of personal information is restricted by the DPPA (refer to the list of personal information).</a:t>
            </a:r>
          </a:p>
          <a:p>
            <a:pPr defTabSz="914400">
              <a:defRPr/>
            </a:pPr>
            <a:endParaRPr lang="en-US" dirty="0">
              <a:latin typeface="+mn-lt"/>
              <a:ea typeface="ＭＳ Ｐゴシック" charset="-128"/>
              <a:cs typeface="Arial" pitchFamily="34" charset="0"/>
            </a:endParaRPr>
          </a:p>
        </p:txBody>
      </p:sp>
    </p:spTree>
    <p:extLst>
      <p:ext uri="{BB962C8B-B14F-4D97-AF65-F5344CB8AC3E}">
        <p14:creationId xmlns:p14="http://schemas.microsoft.com/office/powerpoint/2010/main" val="1555579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12EBAA00-11E8-4093-8B44-0D5EEB88312D}" type="slidenum">
              <a:rPr lang="en-US" smtClean="0"/>
              <a:pPr>
                <a:defRPr/>
              </a:pPr>
              <a:t>5</a:t>
            </a:fld>
            <a:endParaRPr lang="en-US" dirty="0"/>
          </a:p>
        </p:txBody>
      </p:sp>
      <p:sp>
        <p:nvSpPr>
          <p:cNvPr id="3" name="TextBox 2"/>
          <p:cNvSpPr txBox="1"/>
          <p:nvPr/>
        </p:nvSpPr>
        <p:spPr>
          <a:xfrm>
            <a:off x="2113756" y="1202291"/>
            <a:ext cx="4296569" cy="830997"/>
          </a:xfrm>
          <a:prstGeom prst="rect">
            <a:avLst/>
          </a:prstGeom>
          <a:noFill/>
        </p:spPr>
        <p:txBody>
          <a:bodyPr wrap="square" rtlCol="0">
            <a:spAutoFit/>
          </a:bodyPr>
          <a:lstStyle/>
          <a:p>
            <a:pPr algn="ctr"/>
            <a:r>
              <a:rPr lang="en-US" sz="2400" b="1" dirty="0" smtClean="0"/>
              <a:t>What is PCI-DSS and why is it important?</a:t>
            </a:r>
            <a:endParaRPr lang="en-US" sz="2400" b="1" dirty="0"/>
          </a:p>
        </p:txBody>
      </p:sp>
      <p:sp>
        <p:nvSpPr>
          <p:cNvPr id="4" name="Title 3"/>
          <p:cNvSpPr txBox="1">
            <a:spLocks/>
          </p:cNvSpPr>
          <p:nvPr/>
        </p:nvSpPr>
        <p:spPr>
          <a:xfrm>
            <a:off x="0" y="0"/>
            <a:ext cx="4400550" cy="866775"/>
          </a:xfrm>
          <a:prstGeom prst="rect">
            <a:avLst/>
          </a:prstGeom>
          <a:solidFill>
            <a:srgbClr val="0070C0"/>
          </a:solidFill>
          <a:ln>
            <a:solidFill>
              <a:schemeClr val="tx2">
                <a:lumMod val="60000"/>
                <a:lumOff val="40000"/>
              </a:schemeClr>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2800" b="1" dirty="0" smtClean="0">
                <a:solidFill>
                  <a:schemeClr val="bg1"/>
                </a:solidFill>
              </a:rPr>
              <a:t>PCI Security</a:t>
            </a:r>
            <a:endParaRPr lang="en-US" sz="2800" b="1" dirty="0">
              <a:solidFill>
                <a:schemeClr val="bg1"/>
              </a:solidFill>
            </a:endParaRPr>
          </a:p>
        </p:txBody>
      </p:sp>
      <p:sp>
        <p:nvSpPr>
          <p:cNvPr id="5" name="TextBox 4"/>
          <p:cNvSpPr txBox="1"/>
          <p:nvPr/>
        </p:nvSpPr>
        <p:spPr>
          <a:xfrm>
            <a:off x="1685925" y="2146454"/>
            <a:ext cx="5285579" cy="4711546"/>
          </a:xfrm>
          <a:prstGeom prst="rect">
            <a:avLst/>
          </a:prstGeom>
          <a:noFill/>
        </p:spPr>
        <p:txBody>
          <a:bodyPr wrap="square" rtlCol="0">
            <a:spAutoFit/>
          </a:bodyPr>
          <a:lstStyle/>
          <a:p>
            <a:pPr marL="285750" indent="-285750">
              <a:lnSpc>
                <a:spcPts val="2300"/>
              </a:lnSpc>
              <a:spcBef>
                <a:spcPts val="600"/>
              </a:spcBef>
              <a:spcAft>
                <a:spcPts val="600"/>
              </a:spcAft>
              <a:buFont typeface="Arial" panose="020B0604020202020204" pitchFamily="34" charset="0"/>
              <a:buChar char="•"/>
            </a:pPr>
            <a:r>
              <a:rPr lang="en-US" dirty="0" smtClean="0">
                <a:latin typeface="+mn-lt"/>
              </a:rPr>
              <a:t>PCI-DSS = Payment Card Industry – Data Storage Standard</a:t>
            </a:r>
            <a:endParaRPr lang="en-US" dirty="0">
              <a:latin typeface="+mn-lt"/>
            </a:endParaRPr>
          </a:p>
          <a:p>
            <a:pPr marL="285750" indent="-285750">
              <a:lnSpc>
                <a:spcPts val="2300"/>
              </a:lnSpc>
              <a:spcBef>
                <a:spcPts val="600"/>
              </a:spcBef>
              <a:spcAft>
                <a:spcPts val="600"/>
              </a:spcAft>
              <a:buFont typeface="Arial" panose="020B0604020202020204" pitchFamily="34" charset="0"/>
              <a:buChar char="•"/>
            </a:pPr>
            <a:r>
              <a:rPr lang="en-US" dirty="0" smtClean="0">
                <a:latin typeface="+mn-lt"/>
              </a:rPr>
              <a:t>The </a:t>
            </a:r>
            <a:r>
              <a:rPr lang="en-US" dirty="0">
                <a:latin typeface="+mn-lt"/>
              </a:rPr>
              <a:t>information that the Massachusetts RMV collects from its customers includes personal information and data from credit cards or debit cards.  This is sensitive information that must be safeguarded against improper disclosure.  </a:t>
            </a:r>
          </a:p>
          <a:p>
            <a:pPr marL="285750" indent="-285750">
              <a:lnSpc>
                <a:spcPts val="2300"/>
              </a:lnSpc>
              <a:spcBef>
                <a:spcPts val="600"/>
              </a:spcBef>
              <a:spcAft>
                <a:spcPts val="600"/>
              </a:spcAft>
              <a:buFont typeface="Arial" panose="020B0604020202020204" pitchFamily="34" charset="0"/>
              <a:buChar char="•"/>
            </a:pPr>
            <a:r>
              <a:rPr lang="en-US" dirty="0">
                <a:latin typeface="+mn-lt"/>
              </a:rPr>
              <a:t>Because you have access to this information as an RMV employee, you are responsible for protecting it.  If you release it to the wrong person, the results can be severe</a:t>
            </a:r>
            <a:r>
              <a:rPr lang="en-US" dirty="0" smtClean="0">
                <a:latin typeface="+mn-lt"/>
              </a:rPr>
              <a:t>.</a:t>
            </a:r>
          </a:p>
          <a:p>
            <a:pPr marL="285750" indent="-285750">
              <a:lnSpc>
                <a:spcPts val="2300"/>
              </a:lnSpc>
              <a:spcBef>
                <a:spcPts val="600"/>
              </a:spcBef>
              <a:spcAft>
                <a:spcPts val="600"/>
              </a:spcAft>
              <a:buFont typeface="Arial" panose="020B0604020202020204" pitchFamily="34" charset="0"/>
              <a:buChar char="•"/>
            </a:pPr>
            <a:r>
              <a:rPr lang="en-US" dirty="0" smtClean="0">
                <a:latin typeface="+mn-lt"/>
              </a:rPr>
              <a:t>Be sure to read the Mandatory Policy on the Intranet regarding P.C.I.</a:t>
            </a:r>
            <a:endParaRPr lang="en-US" dirty="0">
              <a:latin typeface="+mn-lt"/>
            </a:endParaRPr>
          </a:p>
          <a:p>
            <a:endParaRPr lang="en-US" sz="1600" b="1" dirty="0"/>
          </a:p>
        </p:txBody>
      </p:sp>
      <p:pic>
        <p:nvPicPr>
          <p:cNvPr id="102403" name="Picture 3" descr="C:\Users\jwescott\AppData\Local\Microsoft\Windows\INetCache\IE\ASP7G5S0\credit-cards[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102076" y="1202291"/>
            <a:ext cx="1708549" cy="12814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8665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 calcmode="lin" valueType="num">
                                      <p:cBhvr>
                                        <p:cTn id="7" dur="500" fill="hold"/>
                                        <p:tgtEl>
                                          <p:spTgt spid="5">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5">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 calcmode="lin" valueType="num">
                                      <p:cBhvr>
                                        <p:cTn id="14" dur="500" fill="hold"/>
                                        <p:tgtEl>
                                          <p:spTgt spid="5">
                                            <p:txEl>
                                              <p:pRg st="0" end="0"/>
                                            </p:txEl>
                                          </p:spTgt>
                                        </p:tgtEl>
                                        <p:attrNameLst>
                                          <p:attrName>ppt_w</p:attrName>
                                        </p:attrNameLst>
                                      </p:cBhvr>
                                      <p:tavLst>
                                        <p:tav tm="0">
                                          <p:val>
                                            <p:fltVal val="0"/>
                                          </p:val>
                                        </p:tav>
                                        <p:tav tm="100000">
                                          <p:val>
                                            <p:strVal val="#ppt_w"/>
                                          </p:val>
                                        </p:tav>
                                      </p:tavLst>
                                    </p:anim>
                                    <p:anim calcmode="lin" valueType="num">
                                      <p:cBhvr>
                                        <p:cTn id="15" dur="500" fill="hold"/>
                                        <p:tgtEl>
                                          <p:spTgt spid="5">
                                            <p:txEl>
                                              <p:pRg st="0" end="0"/>
                                            </p:txEl>
                                          </p:spTgt>
                                        </p:tgtEl>
                                        <p:attrNameLst>
                                          <p:attrName>ppt_h</p:attrName>
                                        </p:attrNameLst>
                                      </p:cBhvr>
                                      <p:tavLst>
                                        <p:tav tm="0">
                                          <p:val>
                                            <p:fltVal val="0"/>
                                          </p:val>
                                        </p:tav>
                                        <p:tav tm="100000">
                                          <p:val>
                                            <p:strVal val="#ppt_h"/>
                                          </p:val>
                                        </p:tav>
                                      </p:tavLst>
                                    </p:anim>
                                    <p:animEffect transition="in" filter="fade">
                                      <p:cBhvr>
                                        <p:cTn id="16" dur="500"/>
                                        <p:tgtEl>
                                          <p:spTgt spid="5">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 calcmode="lin" valueType="num">
                                      <p:cBhvr>
                                        <p:cTn id="21" dur="500" fill="hold"/>
                                        <p:tgtEl>
                                          <p:spTgt spid="5">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5">
                                            <p:txEl>
                                              <p:pRg st="2" end="2"/>
                                            </p:txEl>
                                          </p:spTgt>
                                        </p:tgtEl>
                                        <p:attrNameLst>
                                          <p:attrName>ppt_h</p:attrName>
                                        </p:attrNameLst>
                                      </p:cBhvr>
                                      <p:tavLst>
                                        <p:tav tm="0">
                                          <p:val>
                                            <p:fltVal val="0"/>
                                          </p:val>
                                        </p:tav>
                                        <p:tav tm="100000">
                                          <p:val>
                                            <p:strVal val="#ppt_h"/>
                                          </p:val>
                                        </p:tav>
                                      </p:tavLst>
                                    </p:anim>
                                    <p:animEffect transition="in" filter="fade">
                                      <p:cBhvr>
                                        <p:cTn id="23" dur="500"/>
                                        <p:tgtEl>
                                          <p:spTgt spid="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 calcmode="lin" valueType="num">
                                      <p:cBhvr>
                                        <p:cTn id="28"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9" dur="500" fill="hold"/>
                                        <p:tgtEl>
                                          <p:spTgt spid="5">
                                            <p:txEl>
                                              <p:pRg st="3" end="3"/>
                                            </p:txEl>
                                          </p:spTgt>
                                        </p:tgtEl>
                                        <p:attrNameLst>
                                          <p:attrName>ppt_h</p:attrName>
                                        </p:attrNameLst>
                                      </p:cBhvr>
                                      <p:tavLst>
                                        <p:tav tm="0">
                                          <p:val>
                                            <p:fltVal val="0"/>
                                          </p:val>
                                        </p:tav>
                                        <p:tav tm="100000">
                                          <p:val>
                                            <p:strVal val="#ppt_h"/>
                                          </p:val>
                                        </p:tav>
                                      </p:tavLst>
                                    </p:anim>
                                    <p:animEffect transition="in" filter="fade">
                                      <p:cBhvr>
                                        <p:cTn id="30"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12EBAA00-11E8-4093-8B44-0D5EEB88312D}" type="slidenum">
              <a:rPr lang="en-US" smtClean="0"/>
              <a:pPr>
                <a:defRPr/>
              </a:pPr>
              <a:t>6</a:t>
            </a:fld>
            <a:endParaRPr lang="en-US" dirty="0"/>
          </a:p>
        </p:txBody>
      </p:sp>
      <p:sp>
        <p:nvSpPr>
          <p:cNvPr id="3" name="TextBox 2"/>
          <p:cNvSpPr txBox="1"/>
          <p:nvPr/>
        </p:nvSpPr>
        <p:spPr>
          <a:xfrm>
            <a:off x="275426" y="1447800"/>
            <a:ext cx="8649291" cy="1077218"/>
          </a:xfrm>
          <a:prstGeom prst="rect">
            <a:avLst/>
          </a:prstGeom>
          <a:noFill/>
        </p:spPr>
        <p:txBody>
          <a:bodyPr wrap="none" rtlCol="0">
            <a:spAutoFit/>
          </a:bodyPr>
          <a:lstStyle/>
          <a:p>
            <a:pPr algn="ctr"/>
            <a:r>
              <a:rPr lang="en-US" sz="2800" b="1" dirty="0"/>
              <a:t>What are some ways you can keep PCI safe? </a:t>
            </a:r>
          </a:p>
          <a:p>
            <a:endParaRPr lang="en-US" dirty="0"/>
          </a:p>
          <a:p>
            <a:pPr marL="285750" indent="-285750">
              <a:buFont typeface="Arial" panose="020B0604020202020204" pitchFamily="34" charset="0"/>
              <a:buChar char="•"/>
            </a:pPr>
            <a:endParaRPr lang="en-US" dirty="0"/>
          </a:p>
        </p:txBody>
      </p:sp>
      <p:sp>
        <p:nvSpPr>
          <p:cNvPr id="4" name="Title 3"/>
          <p:cNvSpPr txBox="1">
            <a:spLocks/>
          </p:cNvSpPr>
          <p:nvPr/>
        </p:nvSpPr>
        <p:spPr>
          <a:xfrm>
            <a:off x="0" y="0"/>
            <a:ext cx="4400550" cy="914400"/>
          </a:xfrm>
          <a:prstGeom prst="rect">
            <a:avLst/>
          </a:prstGeom>
          <a:solidFill>
            <a:srgbClr val="0070C0"/>
          </a:solidFill>
          <a:ln>
            <a:solidFill>
              <a:schemeClr val="tx2">
                <a:lumMod val="60000"/>
                <a:lumOff val="40000"/>
              </a:schemeClr>
            </a:solidFill>
          </a:ln>
        </p:spPr>
        <p:style>
          <a:lnRef idx="1">
            <a:schemeClr val="accent2"/>
          </a:lnRef>
          <a:fillRef idx="2">
            <a:schemeClr val="accent2"/>
          </a:fillRef>
          <a:effectRef idx="1">
            <a:schemeClr val="accent2"/>
          </a:effectRef>
          <a:fontRef idx="minor">
            <a:schemeClr val="dk1"/>
          </a:fontRef>
        </p:style>
        <p:txBody>
          <a:bodyPr anchor="ctr"/>
          <a:lstStyle/>
          <a:p>
            <a:pPr algn="ctr">
              <a:defRPr/>
            </a:pPr>
            <a:r>
              <a:rPr lang="en-US" sz="3200" b="1" dirty="0" smtClean="0">
                <a:solidFill>
                  <a:schemeClr val="bg1"/>
                </a:solidFill>
              </a:rPr>
              <a:t>PCI Security</a:t>
            </a:r>
            <a:endParaRPr lang="en-US" sz="3200" b="1" dirty="0">
              <a:solidFill>
                <a:schemeClr val="bg1"/>
              </a:solidFill>
            </a:endParaRPr>
          </a:p>
        </p:txBody>
      </p:sp>
      <p:sp>
        <p:nvSpPr>
          <p:cNvPr id="5" name="TextBox 4"/>
          <p:cNvSpPr txBox="1"/>
          <p:nvPr/>
        </p:nvSpPr>
        <p:spPr>
          <a:xfrm>
            <a:off x="3429000" y="2657475"/>
            <a:ext cx="184731" cy="369332"/>
          </a:xfrm>
          <a:prstGeom prst="rect">
            <a:avLst/>
          </a:prstGeom>
          <a:noFill/>
        </p:spPr>
        <p:txBody>
          <a:bodyPr wrap="none" rtlCol="0">
            <a:spAutoFit/>
          </a:bodyPr>
          <a:lstStyle/>
          <a:p>
            <a:endParaRPr lang="en-US" dirty="0"/>
          </a:p>
        </p:txBody>
      </p:sp>
      <p:sp>
        <p:nvSpPr>
          <p:cNvPr id="6" name="TextBox 5"/>
          <p:cNvSpPr txBox="1"/>
          <p:nvPr/>
        </p:nvSpPr>
        <p:spPr>
          <a:xfrm>
            <a:off x="1438275" y="2180421"/>
            <a:ext cx="5362575" cy="954107"/>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latin typeface="+mn-lt"/>
              </a:rPr>
              <a:t>Lock or log off your workstation every time you leave the area</a:t>
            </a:r>
            <a:endParaRPr lang="en-US" sz="2800" dirty="0">
              <a:latin typeface="+mn-lt"/>
            </a:endParaRPr>
          </a:p>
        </p:txBody>
      </p:sp>
      <p:sp>
        <p:nvSpPr>
          <p:cNvPr id="7" name="TextBox 6"/>
          <p:cNvSpPr txBox="1"/>
          <p:nvPr/>
        </p:nvSpPr>
        <p:spPr>
          <a:xfrm>
            <a:off x="1533525" y="3555988"/>
            <a:ext cx="4400550" cy="1384995"/>
          </a:xfrm>
          <a:prstGeom prst="rect">
            <a:avLst/>
          </a:prstGeom>
          <a:noFill/>
        </p:spPr>
        <p:txBody>
          <a:bodyPr wrap="square" rtlCol="0">
            <a:spAutoFit/>
          </a:bodyPr>
          <a:lstStyle/>
          <a:p>
            <a:pPr marL="285750" indent="-285750">
              <a:buFont typeface="Arial" panose="020B0604020202020204" pitchFamily="34" charset="0"/>
              <a:buChar char="•"/>
            </a:pPr>
            <a:r>
              <a:rPr lang="en-US" sz="2800" dirty="0" smtClean="0">
                <a:latin typeface="+mn-lt"/>
              </a:rPr>
              <a:t>Never leave documents on your desk or work area unattended</a:t>
            </a:r>
            <a:endParaRPr lang="en-US" sz="2800" dirty="0">
              <a:latin typeface="+mn-lt"/>
            </a:endParaRPr>
          </a:p>
        </p:txBody>
      </p:sp>
    </p:spTree>
    <p:extLst>
      <p:ext uri="{BB962C8B-B14F-4D97-AF65-F5344CB8AC3E}">
        <p14:creationId xmlns:p14="http://schemas.microsoft.com/office/powerpoint/2010/main" val="4055240636"/>
      </p:ext>
    </p:extLst>
  </p:cSld>
  <p:clrMapOvr>
    <a:masterClrMapping/>
  </p:clrMapOvr>
  <mc:AlternateContent xmlns:mc="http://schemas.openxmlformats.org/markup-compatibility/2006" xmlns:p14="http://schemas.microsoft.com/office/powerpoint/2010/main">
    <mc:Choice Requires="p14">
      <p:transition spd="slow" p14:dur="1200">
        <p14:prism/>
        <p:sndAc>
          <p:stSnd>
            <p:snd r:embed="rId3" name="click.wav"/>
          </p:stSnd>
        </p:sndAc>
      </p:transition>
    </mc:Choice>
    <mc:Fallback xmlns="">
      <p:transition spd="slow">
        <p:fade/>
        <p:sndAc>
          <p:stSnd>
            <p:snd r:embed="rId4" name="click.wav"/>
          </p:stSnd>
        </p:sndAc>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868</Words>
  <Application>Microsoft Office PowerPoint</Application>
  <PresentationFormat>On-screen Show (4:3)</PresentationFormat>
  <Paragraphs>111</Paragraphs>
  <Slides>6</Slides>
  <Notes>6</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MassDOT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Marty Blumberg</dc:creator>
  <cp:lastModifiedBy>Ogilvie, Colleen (DOT)</cp:lastModifiedBy>
  <cp:revision>1</cp:revision>
  <dcterms:created xsi:type="dcterms:W3CDTF">2019-05-09T15:59:43Z</dcterms:created>
  <dcterms:modified xsi:type="dcterms:W3CDTF">2019-07-29T17:59:45Z</dcterms:modified>
</cp:coreProperties>
</file>