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64" r:id="rId3"/>
    <p:sldId id="265" r:id="rId4"/>
    <p:sldId id="266" r:id="rId5"/>
    <p:sldId id="267"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76" autoAdjust="0"/>
  </p:normalViewPr>
  <p:slideViewPr>
    <p:cSldViewPr>
      <p:cViewPr>
        <p:scale>
          <a:sx n="94" d="100"/>
          <a:sy n="94" d="100"/>
        </p:scale>
        <p:origin x="-882"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85E23AB7-7289-4FEF-ADBB-CC534FF935CA}" type="datetimeFigureOut">
              <a:rPr lang="en-US" smtClean="0"/>
              <a:t>9/17/2015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FE0783-1A4B-4A5A-8FDD-F34C9ECB15CA}" type="slidenum">
              <a:rPr lang="en-US" smtClean="0"/>
              <a:t>‹#›</a:t>
            </a:fld>
            <a:endParaRPr lang="en-US" dirty="0"/>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E23AB7-7289-4FEF-ADBB-CC534FF935CA}" type="datetimeFigureOut">
              <a:rPr lang="en-US" smtClean="0"/>
              <a:t>9/17/2015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FE0783-1A4B-4A5A-8FDD-F34C9ECB15CA}"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E23AB7-7289-4FEF-ADBB-CC534FF935CA}" type="datetimeFigureOut">
              <a:rPr lang="en-US" smtClean="0"/>
              <a:t>9/17/2015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FE0783-1A4B-4A5A-8FDD-F34C9ECB15CA}"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85E23AB7-7289-4FEF-ADBB-CC534FF935CA}" type="datetimeFigureOut">
              <a:rPr lang="en-US" smtClean="0"/>
              <a:t>9/17/2015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FE0783-1A4B-4A5A-8FDD-F34C9ECB15CA}" type="slidenum">
              <a:rPr lang="en-US" smtClean="0"/>
              <a:t>‹#›</a:t>
            </a:fld>
            <a:endParaRPr lang="en-US" dirty="0"/>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E23AB7-7289-4FEF-ADBB-CC534FF935CA}" type="datetimeFigureOut">
              <a:rPr lang="en-US" smtClean="0"/>
              <a:t>9/17/2015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FE0783-1A4B-4A5A-8FDD-F34C9ECB15CA}"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85E23AB7-7289-4FEF-ADBB-CC534FF935CA}" type="datetimeFigureOut">
              <a:rPr lang="en-US" smtClean="0"/>
              <a:t>9/17/2015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FE0783-1A4B-4A5A-8FDD-F34C9ECB15CA}"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85E23AB7-7289-4FEF-ADBB-CC534FF935CA}" type="datetimeFigureOut">
              <a:rPr lang="en-US" smtClean="0"/>
              <a:t>9/17/2015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2FE0783-1A4B-4A5A-8FDD-F34C9ECB15CA}"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5E23AB7-7289-4FEF-ADBB-CC534FF935CA}" type="datetimeFigureOut">
              <a:rPr lang="en-US" smtClean="0"/>
              <a:t>9/17/2015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2FE0783-1A4B-4A5A-8FDD-F34C9ECB15CA}"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E23AB7-7289-4FEF-ADBB-CC534FF935CA}" type="datetimeFigureOut">
              <a:rPr lang="en-US" smtClean="0"/>
              <a:t>9/17/2015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2FE0783-1A4B-4A5A-8FDD-F34C9ECB15CA}"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E23AB7-7289-4FEF-ADBB-CC534FF935CA}" type="datetimeFigureOut">
              <a:rPr lang="en-US" smtClean="0"/>
              <a:t>9/17/2015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FE0783-1A4B-4A5A-8FDD-F34C9ECB15CA}"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E23AB7-7289-4FEF-ADBB-CC534FF935CA}" type="datetimeFigureOut">
              <a:rPr lang="en-US" smtClean="0"/>
              <a:t>9/17/2015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FE0783-1A4B-4A5A-8FDD-F34C9ECB15CA}"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85E23AB7-7289-4FEF-ADBB-CC534FF935CA}" type="datetimeFigureOut">
              <a:rPr lang="en-US" smtClean="0"/>
              <a:t>9/17/2015</a:t>
            </a:fld>
            <a:endParaRPr lang="en-US" dirty="0"/>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dirty="0"/>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42FE0783-1A4B-4A5A-8FDD-F34C9ECB15CA}"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 Statement</a:t>
            </a:r>
            <a:endParaRPr lang="en-US" dirty="0"/>
          </a:p>
        </p:txBody>
      </p:sp>
      <p:sp>
        <p:nvSpPr>
          <p:cNvPr id="3" name="Content Placeholder 2"/>
          <p:cNvSpPr>
            <a:spLocks noGrp="1"/>
          </p:cNvSpPr>
          <p:nvPr>
            <p:ph sz="quarter" idx="13"/>
          </p:nvPr>
        </p:nvSpPr>
        <p:spPr/>
        <p:txBody>
          <a:bodyPr>
            <a:normAutofit/>
          </a:bodyPr>
          <a:lstStyle/>
          <a:p>
            <a:pPr marL="0" indent="0">
              <a:buNone/>
            </a:pPr>
            <a:r>
              <a:rPr lang="en-US" sz="2800" dirty="0" smtClean="0"/>
              <a:t>To respond to the requests of member communities who are seeking assistance when an incident is beyond the capability of the local jurisdiction. To deploy specially trained personnel and resources that will lead to a successful, peaceful resolution and preservation of human life.</a:t>
            </a:r>
            <a:endParaRPr lang="en-US" sz="2800" dirty="0"/>
          </a:p>
        </p:txBody>
      </p:sp>
    </p:spTree>
    <p:extLst>
      <p:ext uri="{BB962C8B-B14F-4D97-AF65-F5344CB8AC3E}">
        <p14:creationId xmlns:p14="http://schemas.microsoft.com/office/powerpoint/2010/main" val="42030820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METRO-LEC </a:t>
            </a:r>
            <a:r>
              <a:rPr lang="en-US" sz="3600" b="1" dirty="0"/>
              <a:t>Executive Board</a:t>
            </a:r>
          </a:p>
        </p:txBody>
      </p:sp>
      <p:sp>
        <p:nvSpPr>
          <p:cNvPr id="3" name="Content Placeholder 2"/>
          <p:cNvSpPr>
            <a:spLocks noGrp="1"/>
          </p:cNvSpPr>
          <p:nvPr>
            <p:ph sz="quarter" idx="13"/>
          </p:nvPr>
        </p:nvSpPr>
        <p:spPr/>
        <p:txBody>
          <a:bodyPr>
            <a:normAutofit fontScale="62500" lnSpcReduction="20000"/>
          </a:bodyPr>
          <a:lstStyle/>
          <a:p>
            <a:r>
              <a:rPr lang="en-US" sz="3600" dirty="0" smtClean="0"/>
              <a:t>President- Chief Ken Berkowitz, Canton</a:t>
            </a:r>
          </a:p>
          <a:p>
            <a:r>
              <a:rPr lang="en-US" sz="3600" dirty="0" smtClean="0"/>
              <a:t>1</a:t>
            </a:r>
            <a:r>
              <a:rPr lang="en-US" sz="3600" baseline="30000" dirty="0" smtClean="0"/>
              <a:t>st</a:t>
            </a:r>
            <a:r>
              <a:rPr lang="en-US" sz="3600" dirty="0" smtClean="0"/>
              <a:t>  Vice President- Chief Brian Clarke, Norton</a:t>
            </a:r>
          </a:p>
          <a:p>
            <a:r>
              <a:rPr lang="en-US" sz="3600" dirty="0" smtClean="0"/>
              <a:t>2</a:t>
            </a:r>
            <a:r>
              <a:rPr lang="en-US" sz="3600" baseline="30000" dirty="0" smtClean="0"/>
              <a:t>nd</a:t>
            </a:r>
            <a:r>
              <a:rPr lang="en-US" sz="3600" dirty="0" smtClean="0"/>
              <a:t>  Vice President- Chief Ron Sellon, Mansfield</a:t>
            </a:r>
          </a:p>
          <a:p>
            <a:r>
              <a:rPr lang="en-US" sz="3600" dirty="0" smtClean="0"/>
              <a:t>Secretary– Chief Jim Alfred, Plainville</a:t>
            </a:r>
          </a:p>
          <a:p>
            <a:r>
              <a:rPr lang="en-US" sz="3600" dirty="0" smtClean="0"/>
              <a:t>Treasurer- Chief Bob Meaney, Medfield </a:t>
            </a:r>
          </a:p>
          <a:p>
            <a:r>
              <a:rPr lang="en-US" sz="3600" dirty="0" smtClean="0"/>
              <a:t>At Large- Chief Richard Grimes, Weymouth</a:t>
            </a:r>
          </a:p>
          <a:p>
            <a:r>
              <a:rPr lang="en-US" sz="3600" dirty="0" smtClean="0"/>
              <a:t>At Large-Chief Russ Jenkins, Braintree</a:t>
            </a:r>
          </a:p>
          <a:p>
            <a:r>
              <a:rPr lang="en-US" sz="3600" dirty="0" smtClean="0"/>
              <a:t>At Large- Chief Bill Brooks, Norwood- President MA Chiefs</a:t>
            </a:r>
          </a:p>
          <a:p>
            <a:r>
              <a:rPr lang="en-US" sz="3600" dirty="0"/>
              <a:t>At Large- Chief Terry Cunningham, Wellesley- President IACP</a:t>
            </a:r>
          </a:p>
          <a:p>
            <a:endParaRPr lang="en-US" sz="3600" dirty="0" smtClean="0"/>
          </a:p>
          <a:p>
            <a:endParaRPr lang="en-US" sz="3600" dirty="0" smtClean="0"/>
          </a:p>
          <a:p>
            <a:endParaRPr lang="en-US" sz="3600" dirty="0" smtClean="0"/>
          </a:p>
        </p:txBody>
      </p:sp>
    </p:spTree>
    <p:extLst>
      <p:ext uri="{BB962C8B-B14F-4D97-AF65-F5344CB8AC3E}">
        <p14:creationId xmlns:p14="http://schemas.microsoft.com/office/powerpoint/2010/main" val="919523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METRO-LEC UNITS</a:t>
            </a:r>
            <a:endParaRPr lang="en-US" dirty="0"/>
          </a:p>
        </p:txBody>
      </p:sp>
      <p:sp>
        <p:nvSpPr>
          <p:cNvPr id="3" name="Content Placeholder 2"/>
          <p:cNvSpPr>
            <a:spLocks noGrp="1"/>
          </p:cNvSpPr>
          <p:nvPr>
            <p:ph sz="quarter" idx="13"/>
          </p:nvPr>
        </p:nvSpPr>
        <p:spPr/>
        <p:txBody>
          <a:bodyPr>
            <a:normAutofit lnSpcReduction="10000"/>
          </a:bodyPr>
          <a:lstStyle/>
          <a:p>
            <a:r>
              <a:rPr lang="en-US" sz="2400" dirty="0" smtClean="0"/>
              <a:t>Crisis Negotiation Unit</a:t>
            </a:r>
          </a:p>
          <a:p>
            <a:r>
              <a:rPr lang="en-US" sz="2400" dirty="0" smtClean="0"/>
              <a:t>Criminal Investigation Unit</a:t>
            </a:r>
          </a:p>
          <a:p>
            <a:r>
              <a:rPr lang="en-US" sz="2400" dirty="0" smtClean="0"/>
              <a:t>Tactical Bicycle Unit</a:t>
            </a:r>
          </a:p>
          <a:p>
            <a:r>
              <a:rPr lang="en-US" sz="2400" dirty="0" smtClean="0"/>
              <a:t>SWAT Unit</a:t>
            </a:r>
          </a:p>
          <a:p>
            <a:r>
              <a:rPr lang="en-US" sz="2400" dirty="0" smtClean="0"/>
              <a:t>Search and Rescue Unit</a:t>
            </a:r>
          </a:p>
          <a:p>
            <a:r>
              <a:rPr lang="en-US" sz="2400" dirty="0" smtClean="0"/>
              <a:t>Mobile Operations Unit</a:t>
            </a:r>
          </a:p>
          <a:p>
            <a:r>
              <a:rPr lang="en-US" sz="2400" dirty="0" smtClean="0"/>
              <a:t>Peer Support Unit</a:t>
            </a:r>
          </a:p>
          <a:p>
            <a:r>
              <a:rPr lang="en-US" sz="2400" dirty="0" smtClean="0"/>
              <a:t>Computer Crimes Unit</a:t>
            </a:r>
          </a:p>
          <a:p>
            <a:pPr marL="0" indent="0">
              <a:buNone/>
            </a:pPr>
            <a:endParaRPr lang="en-US" sz="2400" dirty="0" smtClean="0"/>
          </a:p>
          <a:p>
            <a:endParaRPr lang="en-US" dirty="0"/>
          </a:p>
        </p:txBody>
      </p:sp>
    </p:spTree>
    <p:extLst>
      <p:ext uri="{BB962C8B-B14F-4D97-AF65-F5344CB8AC3E}">
        <p14:creationId xmlns:p14="http://schemas.microsoft.com/office/powerpoint/2010/main" val="3717131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METRO  AT Glance</a:t>
            </a:r>
            <a:endParaRPr lang="en-US" dirty="0"/>
          </a:p>
        </p:txBody>
      </p:sp>
      <p:sp>
        <p:nvSpPr>
          <p:cNvPr id="3" name="Content Placeholder 2"/>
          <p:cNvSpPr>
            <a:spLocks noGrp="1"/>
          </p:cNvSpPr>
          <p:nvPr>
            <p:ph sz="quarter" idx="13"/>
          </p:nvPr>
        </p:nvSpPr>
        <p:spPr/>
        <p:txBody>
          <a:bodyPr/>
          <a:lstStyle/>
          <a:p>
            <a:r>
              <a:rPr lang="en-US" dirty="0" smtClean="0"/>
              <a:t>45 </a:t>
            </a:r>
            <a:r>
              <a:rPr lang="en-US" dirty="0"/>
              <a:t>D</a:t>
            </a:r>
            <a:r>
              <a:rPr lang="en-US" dirty="0" smtClean="0"/>
              <a:t>ifferent Communities</a:t>
            </a:r>
          </a:p>
          <a:p>
            <a:r>
              <a:rPr lang="en-US" dirty="0" smtClean="0"/>
              <a:t>2 Sherriff Departments</a:t>
            </a:r>
          </a:p>
          <a:p>
            <a:pPr lvl="1"/>
            <a:r>
              <a:rPr lang="en-US" dirty="0" smtClean="0"/>
              <a:t>Norfolk</a:t>
            </a:r>
          </a:p>
          <a:p>
            <a:pPr lvl="1"/>
            <a:r>
              <a:rPr lang="en-US" dirty="0" smtClean="0"/>
              <a:t>Plymouth</a:t>
            </a:r>
          </a:p>
          <a:p>
            <a:r>
              <a:rPr lang="en-US" dirty="0" smtClean="0"/>
              <a:t>5 Counties</a:t>
            </a:r>
          </a:p>
          <a:p>
            <a:pPr lvl="1"/>
            <a:r>
              <a:rPr lang="en-US" dirty="0" smtClean="0"/>
              <a:t>Norfolk</a:t>
            </a:r>
          </a:p>
          <a:p>
            <a:pPr lvl="1"/>
            <a:r>
              <a:rPr lang="en-US" dirty="0" smtClean="0"/>
              <a:t>Plymouth</a:t>
            </a:r>
          </a:p>
          <a:p>
            <a:pPr lvl="1"/>
            <a:r>
              <a:rPr lang="en-US" dirty="0" smtClean="0"/>
              <a:t>Middlesex</a:t>
            </a:r>
          </a:p>
          <a:p>
            <a:pPr lvl="1"/>
            <a:r>
              <a:rPr lang="en-US" dirty="0" smtClean="0"/>
              <a:t>Bristol</a:t>
            </a:r>
          </a:p>
          <a:p>
            <a:pPr lvl="1"/>
            <a:r>
              <a:rPr lang="en-US" dirty="0" smtClean="0"/>
              <a:t>Worcester</a:t>
            </a:r>
          </a:p>
          <a:p>
            <a:endParaRPr lang="en-US" dirty="0"/>
          </a:p>
        </p:txBody>
      </p:sp>
    </p:spTree>
    <p:extLst>
      <p:ext uri="{BB962C8B-B14F-4D97-AF65-F5344CB8AC3E}">
        <p14:creationId xmlns:p14="http://schemas.microsoft.com/office/powerpoint/2010/main" val="21632843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Notable  Facts</a:t>
            </a:r>
            <a:endParaRPr lang="en-US" dirty="0"/>
          </a:p>
        </p:txBody>
      </p:sp>
      <p:sp>
        <p:nvSpPr>
          <p:cNvPr id="3" name="Content Placeholder 2"/>
          <p:cNvSpPr>
            <a:spLocks noGrp="1"/>
          </p:cNvSpPr>
          <p:nvPr>
            <p:ph sz="quarter" idx="13"/>
          </p:nvPr>
        </p:nvSpPr>
        <p:spPr/>
        <p:txBody>
          <a:bodyPr/>
          <a:lstStyle/>
          <a:p>
            <a:r>
              <a:rPr lang="en-US" dirty="0"/>
              <a:t>Metro-LEC departments collectively represent a population of over 909,000 people, representing 14 percent of the Commonwealth’s total population. </a:t>
            </a:r>
            <a:endParaRPr lang="en-US" dirty="0" smtClean="0"/>
          </a:p>
          <a:p>
            <a:r>
              <a:rPr lang="en-US" dirty="0" smtClean="0"/>
              <a:t>The </a:t>
            </a:r>
            <a:r>
              <a:rPr lang="en-US" dirty="0"/>
              <a:t>Metro-LEC presently consists of </a:t>
            </a:r>
            <a:r>
              <a:rPr lang="en-US" dirty="0" smtClean="0"/>
              <a:t>45 </a:t>
            </a:r>
            <a:r>
              <a:rPr lang="en-US" dirty="0"/>
              <a:t>municipal police departments and 2 Sheriff’s Departments, and services an area </a:t>
            </a:r>
            <a:r>
              <a:rPr lang="en-US" dirty="0" smtClean="0"/>
              <a:t>spanning </a:t>
            </a:r>
            <a:r>
              <a:rPr lang="en-US" dirty="0"/>
              <a:t>904 square miles across Bristol, Middlesex, Norfolk, Plymouth, and Worcester counties. </a:t>
            </a:r>
            <a:endParaRPr lang="en-US" dirty="0" smtClean="0"/>
          </a:p>
          <a:p>
            <a:r>
              <a:rPr lang="en-US" dirty="0" smtClean="0"/>
              <a:t>We have responded to every large scale law </a:t>
            </a:r>
            <a:r>
              <a:rPr lang="en-US" dirty="0"/>
              <a:t>e</a:t>
            </a:r>
            <a:r>
              <a:rPr lang="en-US" dirty="0" smtClean="0"/>
              <a:t>nforcement mobilization in the Greater Boston area for the past 15 years, including: the Democratic National Convention; Red Sox, Patriots, Celtics and Bruin championship celebrations; and the Boston Marathon Bombing and subsequent apprehension in Watertown.</a:t>
            </a:r>
          </a:p>
          <a:p>
            <a:r>
              <a:rPr lang="en-US" dirty="0" smtClean="0"/>
              <a:t>We have saved countless lives through our Search and Rescue efforts including locating lost people who are afflicted with Autism Spectrum Disorder and Alzheimer's disease. We have successfully negotiated peaceful resolution with many Emotionally Disturbed People and Depressed Individuals. We have ensured the safety of numerous </a:t>
            </a:r>
            <a:r>
              <a:rPr lang="en-US" dirty="0"/>
              <a:t>c</a:t>
            </a:r>
            <a:r>
              <a:rPr lang="en-US" dirty="0" smtClean="0"/>
              <a:t>ollege </a:t>
            </a:r>
            <a:r>
              <a:rPr lang="en-US" dirty="0"/>
              <a:t>s</a:t>
            </a:r>
            <a:r>
              <a:rPr lang="en-US" dirty="0" smtClean="0"/>
              <a:t>tudents and </a:t>
            </a:r>
            <a:r>
              <a:rPr lang="en-US" dirty="0"/>
              <a:t>y</a:t>
            </a:r>
            <a:r>
              <a:rPr lang="en-US" dirty="0" smtClean="0"/>
              <a:t>oung adults during Boston sports </a:t>
            </a:r>
            <a:r>
              <a:rPr lang="en-US" dirty="0"/>
              <a:t>t</a:t>
            </a:r>
            <a:r>
              <a:rPr lang="en-US" dirty="0" smtClean="0"/>
              <a:t>eams celebrations.</a:t>
            </a:r>
            <a:endParaRPr lang="en-US" dirty="0"/>
          </a:p>
        </p:txBody>
      </p:sp>
    </p:spTree>
    <p:extLst>
      <p:ext uri="{BB962C8B-B14F-4D97-AF65-F5344CB8AC3E}">
        <p14:creationId xmlns:p14="http://schemas.microsoft.com/office/powerpoint/2010/main" val="2029354432"/>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636</TotalTime>
  <Words>328</Words>
  <Application>Microsoft Office PowerPoint</Application>
  <PresentationFormat>On-screen Show (4:3)</PresentationFormat>
  <Paragraphs>38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Horizon</vt:lpstr>
      <vt:lpstr>Mission Statement</vt:lpstr>
      <vt:lpstr>METRO-LEC Executive Board</vt:lpstr>
      <vt:lpstr>METRO-LEC UNITS</vt:lpstr>
      <vt:lpstr>METRO  AT Glance</vt:lpstr>
      <vt:lpstr>Notable  Facts</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22</cp:revision>
  <dcterms:created xsi:type="dcterms:W3CDTF">2015-07-30T13:39:24Z</dcterms:created>
  <dcterms:modified xsi:type="dcterms:W3CDTF">2015-09-17T20:51:47Z</dcterms:modified>
</cp:coreProperties>
</file>